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B5C7D2-8C36-4FFC-95E8-6389B9D452E1}">
  <a:tblStyle styleId="{F5B5C7D2-8C36-4FFC-95E8-6389B9D452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4"/>
  </p:normalViewPr>
  <p:slideViewPr>
    <p:cSldViewPr snapToGrid="0" showGuides="1">
      <p:cViewPr varScale="1">
        <p:scale>
          <a:sx n="105" d="100"/>
          <a:sy n="105" d="100"/>
        </p:scale>
        <p:origin x="8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Carmin	</a:t>
            </a:r>
            <a:endParaRPr/>
          </a:p>
          <a:p>
            <a:pPr marL="0" lvl="0" indent="0" algn="l" rtl="0">
              <a:spcBef>
                <a:spcPts val="0"/>
              </a:spcBef>
              <a:spcAft>
                <a:spcPts val="0"/>
              </a:spcAft>
              <a:buNone/>
            </a:pPr>
            <a:endParaRPr/>
          </a:p>
          <a:p>
            <a:pPr marL="0" lvl="0" indent="0" algn="l" rtl="0">
              <a:spcBef>
                <a:spcPts val="0"/>
              </a:spcBef>
              <a:spcAft>
                <a:spcPts val="0"/>
              </a:spcAft>
              <a:buNone/>
            </a:pPr>
            <a:r>
              <a:rPr lang="en-US"/>
              <a:t>Default font: Arial; 20</a:t>
            </a:r>
            <a:endParaRPr/>
          </a:p>
          <a:p>
            <a:pPr marL="0" lvl="0" indent="0" algn="l" rtl="0">
              <a:spcBef>
                <a:spcPts val="0"/>
              </a:spcBef>
              <a:spcAft>
                <a:spcPts val="0"/>
              </a:spcAft>
              <a:buNone/>
            </a:pPr>
            <a:r>
              <a:rPr lang="en-US"/>
              <a:t>Default color of text box: RGB(127,127,127)</a:t>
            </a: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739883a5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Nick</a:t>
            </a:r>
            <a:endParaRPr/>
          </a:p>
        </p:txBody>
      </p:sp>
      <p:sp>
        <p:nvSpPr>
          <p:cNvPr id="223" name="Google Shape;223;g5739883a5e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739883a5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Nick</a:t>
            </a:r>
            <a:endParaRPr/>
          </a:p>
        </p:txBody>
      </p:sp>
      <p:sp>
        <p:nvSpPr>
          <p:cNvPr id="234" name="Google Shape;234;g5739883a5e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739883a5e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90000"/>
              </a:lnSpc>
              <a:spcBef>
                <a:spcPts val="1000"/>
              </a:spcBef>
              <a:spcAft>
                <a:spcPts val="0"/>
              </a:spcAft>
              <a:buClr>
                <a:schemeClr val="dk1"/>
              </a:buClr>
              <a:buSzPts val="1200"/>
              <a:buChar char="-"/>
            </a:pPr>
            <a:r>
              <a:rPr lang="en-US" sz="1200">
                <a:solidFill>
                  <a:schemeClr val="dk1"/>
                </a:solidFill>
                <a:latin typeface="Calibri"/>
                <a:ea typeface="Calibri"/>
                <a:cs typeface="Calibri"/>
                <a:sym typeface="Calibri"/>
              </a:rPr>
              <a:t>What are they doing today?</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Customer Referral Program or “Give Away Meals for Free”</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Most new customers are referred by existing customers</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Existing customers may invite others to receive complimentary meal delivery</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Customer acquisition costs are $150 per customer</a:t>
            </a:r>
            <a:endParaRPr sz="1200">
              <a:solidFill>
                <a:schemeClr val="dk1"/>
              </a:solidFill>
              <a:latin typeface="Calibri"/>
              <a:ea typeface="Calibri"/>
              <a:cs typeface="Calibri"/>
              <a:sym typeface="Calibri"/>
            </a:endParaRPr>
          </a:p>
          <a:p>
            <a:pPr marL="457200" lvl="0"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What are the weaknesses?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Not all referrals translate into paying customers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Churn is much higher than 10% if include “free trials”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Customers stick around 10 months on average</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Existing customers need to be replaced or there will be no existing customers to refer new customers</a:t>
            </a:r>
            <a:endParaRPr sz="1200">
              <a:solidFill>
                <a:schemeClr val="dk1"/>
              </a:solidFill>
              <a:latin typeface="Calibri"/>
              <a:ea typeface="Calibri"/>
              <a:cs typeface="Calibri"/>
              <a:sym typeface="Calibri"/>
            </a:endParaRPr>
          </a:p>
          <a:p>
            <a:pPr marL="457200" lvl="0"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What do we propose? Make sure to use analytical tool/process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The analytic opportunity points to </a:t>
            </a:r>
            <a:r>
              <a:rPr lang="en-US" sz="1200" b="1">
                <a:solidFill>
                  <a:schemeClr val="dk1"/>
                </a:solidFill>
                <a:latin typeface="Calibri"/>
                <a:ea typeface="Calibri"/>
                <a:cs typeface="Calibri"/>
                <a:sym typeface="Calibri"/>
              </a:rPr>
              <a:t>customer retention</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rPr>
              <a:t>before</a:t>
            </a:r>
            <a:r>
              <a:rPr lang="en-US" sz="1200">
                <a:solidFill>
                  <a:schemeClr val="dk1"/>
                </a:solidFill>
                <a:latin typeface="Calibri"/>
                <a:ea typeface="Calibri"/>
                <a:cs typeface="Calibri"/>
                <a:sym typeface="Calibri"/>
              </a:rPr>
              <a:t> customer acquisition because most new customers are referrals from existing customers - I’m worried this undermines the proposed solution (recommendation system) - Sasha</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New customer marketing costs include:</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Advertising, TV, Social Media, Direct Mail, Radio &amp; Podcasts, and Email.</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Marketing costs are $117.5mm in 2018 or 17.6% of revenue.</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Analytics can be used to more effectively target new customers</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Stop giving away meals for free and target new customers</a:t>
            </a:r>
            <a:endParaRPr sz="1200">
              <a:solidFill>
                <a:schemeClr val="dk1"/>
              </a:solidFill>
              <a:latin typeface="Calibri"/>
              <a:ea typeface="Calibri"/>
              <a:cs typeface="Calibri"/>
              <a:sym typeface="Calibri"/>
            </a:endParaRPr>
          </a:p>
          <a:p>
            <a:pPr marL="457200" lvl="0"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How does this improve the business?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Reduce customer acquisition costs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Turn new customers into paying customers</a:t>
            </a:r>
            <a:endParaRPr sz="1200">
              <a:solidFill>
                <a:schemeClr val="dk1"/>
              </a:solidFill>
              <a:latin typeface="Calibri"/>
              <a:ea typeface="Calibri"/>
              <a:cs typeface="Calibri"/>
              <a:sym typeface="Calibri"/>
            </a:endParaRPr>
          </a:p>
        </p:txBody>
      </p:sp>
      <p:sp>
        <p:nvSpPr>
          <p:cNvPr id="245" name="Google Shape;245;g5739883a5e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167a8a0a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90000"/>
              </a:lnSpc>
              <a:spcBef>
                <a:spcPts val="1000"/>
              </a:spcBef>
              <a:spcAft>
                <a:spcPts val="0"/>
              </a:spcAft>
              <a:buClr>
                <a:schemeClr val="dk1"/>
              </a:buClr>
              <a:buSzPts val="1200"/>
              <a:buChar char="-"/>
            </a:pPr>
            <a:r>
              <a:rPr lang="en-US" sz="1200">
                <a:solidFill>
                  <a:schemeClr val="dk1"/>
                </a:solidFill>
                <a:latin typeface="Calibri"/>
                <a:ea typeface="Calibri"/>
                <a:cs typeface="Calibri"/>
                <a:sym typeface="Calibri"/>
              </a:rPr>
              <a:t>What are they doing today?</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Customer Referral Program or “Give Away Meals for Free”</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Most new customers are referred by existing customers</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Existing customers may invite others to receive complimentary meal delivery</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Customer acquisition costs are $150 per customer</a:t>
            </a:r>
            <a:endParaRPr sz="1200">
              <a:solidFill>
                <a:schemeClr val="dk1"/>
              </a:solidFill>
              <a:latin typeface="Calibri"/>
              <a:ea typeface="Calibri"/>
              <a:cs typeface="Calibri"/>
              <a:sym typeface="Calibri"/>
            </a:endParaRPr>
          </a:p>
          <a:p>
            <a:pPr marL="457200" lvl="0"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What are the weaknesses?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Not all referrals translate into paying customers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Churn is much higher than 10% if include “free trials”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Customers stick around 10 months on average</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Existing customers need to be replaced or there will be no existing customers to refer new customers</a:t>
            </a:r>
            <a:endParaRPr sz="1200">
              <a:solidFill>
                <a:schemeClr val="dk1"/>
              </a:solidFill>
              <a:latin typeface="Calibri"/>
              <a:ea typeface="Calibri"/>
              <a:cs typeface="Calibri"/>
              <a:sym typeface="Calibri"/>
            </a:endParaRPr>
          </a:p>
          <a:p>
            <a:pPr marL="457200" lvl="0"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What do we propose? Make sure to use analytical tool/process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The analytic opportunity points to </a:t>
            </a:r>
            <a:r>
              <a:rPr lang="en-US" sz="1200" b="1">
                <a:solidFill>
                  <a:schemeClr val="dk1"/>
                </a:solidFill>
                <a:latin typeface="Calibri"/>
                <a:ea typeface="Calibri"/>
                <a:cs typeface="Calibri"/>
                <a:sym typeface="Calibri"/>
              </a:rPr>
              <a:t>customer retention</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rPr>
              <a:t>before</a:t>
            </a:r>
            <a:r>
              <a:rPr lang="en-US" sz="1200">
                <a:solidFill>
                  <a:schemeClr val="dk1"/>
                </a:solidFill>
                <a:latin typeface="Calibri"/>
                <a:ea typeface="Calibri"/>
                <a:cs typeface="Calibri"/>
                <a:sym typeface="Calibri"/>
              </a:rPr>
              <a:t> customer acquisition because most new customers are referrals from existing customers - I’m worried this undermines the proposed solution (recommendation system) - Sasha</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New customer marketing costs include:</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Advertising, TV, Social Media, Direct Mail, Radio &amp; Podcasts, and Email.</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Marketing costs are $117.5mm in 2018 or 17.6% of revenue.</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Analytics can be used to more effectively target new customers</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Stop giving away meals for free and target new customers</a:t>
            </a:r>
            <a:endParaRPr sz="1200">
              <a:solidFill>
                <a:schemeClr val="dk1"/>
              </a:solidFill>
              <a:latin typeface="Calibri"/>
              <a:ea typeface="Calibri"/>
              <a:cs typeface="Calibri"/>
              <a:sym typeface="Calibri"/>
            </a:endParaRPr>
          </a:p>
          <a:p>
            <a:pPr marL="457200" lvl="0"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How does this improve the business?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Reduce customer acquisition costs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Turn new customers into paying customers</a:t>
            </a:r>
            <a:endParaRPr sz="1200">
              <a:solidFill>
                <a:schemeClr val="dk1"/>
              </a:solidFill>
              <a:latin typeface="Calibri"/>
              <a:ea typeface="Calibri"/>
              <a:cs typeface="Calibri"/>
              <a:sym typeface="Calibri"/>
            </a:endParaRPr>
          </a:p>
        </p:txBody>
      </p:sp>
      <p:sp>
        <p:nvSpPr>
          <p:cNvPr id="259" name="Google Shape;259;g5167a8a0a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739883a5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Nick</a:t>
            </a:r>
            <a:endParaRPr/>
          </a:p>
        </p:txBody>
      </p:sp>
      <p:sp>
        <p:nvSpPr>
          <p:cNvPr id="273" name="Google Shape;273;g5739883a5e_0_1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739883a5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90000"/>
              </a:lnSpc>
              <a:spcBef>
                <a:spcPts val="1000"/>
              </a:spcBef>
              <a:spcAft>
                <a:spcPts val="0"/>
              </a:spcAft>
              <a:buClr>
                <a:schemeClr val="dk1"/>
              </a:buClr>
              <a:buSzPts val="1200"/>
              <a:buChar char="•"/>
            </a:pPr>
            <a:r>
              <a:rPr lang="en-US" sz="1200">
                <a:solidFill>
                  <a:schemeClr val="dk1"/>
                </a:solidFill>
                <a:latin typeface="Calibri"/>
                <a:ea typeface="Calibri"/>
                <a:cs typeface="Calibri"/>
                <a:sym typeface="Calibri"/>
              </a:rPr>
              <a:t>Blue Apron to date</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Efforts on acquiring customers</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But everyone has the same idea</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Improving Operational efficiency</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Have had success, but now the need is on the revenue side</a:t>
            </a:r>
            <a:endParaRPr sz="1200">
              <a:solidFill>
                <a:schemeClr val="dk1"/>
              </a:solidFill>
              <a:latin typeface="Calibri"/>
              <a:ea typeface="Calibri"/>
              <a:cs typeface="Calibri"/>
              <a:sym typeface="Calibri"/>
            </a:endParaRPr>
          </a:p>
          <a:p>
            <a:pPr marL="457200" lvl="0"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Analytics have focused on what each customer was likely to order.</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Doesn’t plan for people leaving, just current customers order.</a:t>
            </a:r>
            <a:endParaRPr sz="1200">
              <a:solidFill>
                <a:schemeClr val="dk1"/>
              </a:solidFill>
              <a:latin typeface="Calibri"/>
              <a:ea typeface="Calibri"/>
              <a:cs typeface="Calibri"/>
              <a:sym typeface="Calibri"/>
            </a:endParaRPr>
          </a:p>
          <a:p>
            <a:pPr marL="457200" lvl="0"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What do we propose? </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Shift existing advanced analytics work from operations to customer retention </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Use feature importance to see who is likely to leave.  -- Feel free to mention this but there wasn’t room on the slide.</a:t>
            </a:r>
            <a:endParaRPr sz="1200">
              <a:solidFill>
                <a:schemeClr val="dk1"/>
              </a:solidFill>
              <a:latin typeface="Calibri"/>
              <a:ea typeface="Calibri"/>
              <a:cs typeface="Calibri"/>
              <a:sym typeface="Calibri"/>
            </a:endParaRPr>
          </a:p>
          <a:p>
            <a:pPr marL="457200" lvl="0"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How does this improve the business?</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Identify gaps in our offerings</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For example, 81% of orders are 2-person plans, but 30% have children under 18.  Are people leaving because we don’t have a 3-person options?  Or add-ons available?  </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Saves money on operations </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Don’t order food for people leaving.</a:t>
            </a:r>
            <a:endParaRPr sz="1200">
              <a:solidFill>
                <a:schemeClr val="dk1"/>
              </a:solidFill>
              <a:latin typeface="Calibri"/>
              <a:ea typeface="Calibri"/>
              <a:cs typeface="Calibri"/>
              <a:sym typeface="Calibri"/>
            </a:endParaRPr>
          </a:p>
          <a:p>
            <a:pPr marL="914400" lvl="1"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Presents opportunity to stop the departure</a:t>
            </a:r>
            <a:endParaRPr sz="1200">
              <a:solidFill>
                <a:schemeClr val="dk1"/>
              </a:solidFill>
              <a:latin typeface="Calibri"/>
              <a:ea typeface="Calibri"/>
              <a:cs typeface="Calibri"/>
              <a:sym typeface="Calibri"/>
            </a:endParaRPr>
          </a:p>
          <a:p>
            <a:pPr marL="1371600" lvl="2" indent="-304800" algn="l" rtl="0">
              <a:lnSpc>
                <a:spcPct val="90000"/>
              </a:lnSpc>
              <a:spcBef>
                <a:spcPts val="0"/>
              </a:spcBef>
              <a:spcAft>
                <a:spcPts val="0"/>
              </a:spcAft>
              <a:buClr>
                <a:schemeClr val="dk1"/>
              </a:buClr>
              <a:buSzPts val="1200"/>
              <a:buChar char="•"/>
            </a:pPr>
            <a:r>
              <a:rPr lang="en-US" sz="1200">
                <a:solidFill>
                  <a:schemeClr val="dk1"/>
                </a:solidFill>
                <a:latin typeface="Calibri"/>
                <a:ea typeface="Calibri"/>
                <a:cs typeface="Calibri"/>
                <a:sym typeface="Calibri"/>
              </a:rPr>
              <a:t>Offer a favorite meal off-cycle or discount for staying</a:t>
            </a:r>
            <a:endParaRPr sz="1200">
              <a:solidFill>
                <a:schemeClr val="dk1"/>
              </a:solidFill>
              <a:latin typeface="Calibri"/>
              <a:ea typeface="Calibri"/>
              <a:cs typeface="Calibri"/>
              <a:sym typeface="Calibri"/>
            </a:endParaRPr>
          </a:p>
        </p:txBody>
      </p:sp>
      <p:sp>
        <p:nvSpPr>
          <p:cNvPr id="284" name="Google Shape;284;g5739883a5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739883a5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Nick</a:t>
            </a:r>
            <a:endParaRPr/>
          </a:p>
        </p:txBody>
      </p:sp>
      <p:sp>
        <p:nvSpPr>
          <p:cNvPr id="298" name="Google Shape;298;g5739883a5e_0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167a8a0a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90000"/>
              </a:lnSpc>
              <a:spcBef>
                <a:spcPts val="1000"/>
              </a:spcBef>
              <a:spcAft>
                <a:spcPts val="0"/>
              </a:spcAft>
              <a:buNone/>
            </a:pPr>
            <a:r>
              <a:rPr lang="en-US" sz="1200">
                <a:solidFill>
                  <a:schemeClr val="dk1"/>
                </a:solidFill>
                <a:latin typeface="Calibri"/>
                <a:ea typeface="Calibri"/>
                <a:cs typeface="Calibri"/>
                <a:sym typeface="Calibri"/>
              </a:rPr>
              <a:t>Still debating whether to choose 17&amp;18 or 19&amp;20</a:t>
            </a:r>
            <a:endParaRPr sz="1200">
              <a:solidFill>
                <a:schemeClr val="dk1"/>
              </a:solidFill>
              <a:latin typeface="Calibri"/>
              <a:ea typeface="Calibri"/>
              <a:cs typeface="Calibri"/>
              <a:sym typeface="Calibri"/>
            </a:endParaRPr>
          </a:p>
        </p:txBody>
      </p:sp>
      <p:sp>
        <p:nvSpPr>
          <p:cNvPr id="309" name="Google Shape;309;g5167a8a0a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739883a5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90000"/>
              </a:lnSpc>
              <a:spcBef>
                <a:spcPts val="1000"/>
              </a:spcBef>
              <a:spcAft>
                <a:spcPts val="0"/>
              </a:spcAft>
              <a:buNone/>
            </a:pPr>
            <a:endParaRPr sz="1200">
              <a:solidFill>
                <a:schemeClr val="dk1"/>
              </a:solidFill>
              <a:latin typeface="Calibri"/>
              <a:ea typeface="Calibri"/>
              <a:cs typeface="Calibri"/>
              <a:sym typeface="Calibri"/>
            </a:endParaRPr>
          </a:p>
        </p:txBody>
      </p:sp>
      <p:sp>
        <p:nvSpPr>
          <p:cNvPr id="326" name="Google Shape;326;g5739883a5e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155f7e9f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Nick</a:t>
            </a:r>
            <a:endParaRPr/>
          </a:p>
        </p:txBody>
      </p:sp>
      <p:sp>
        <p:nvSpPr>
          <p:cNvPr id="347" name="Google Shape;347;g5155f7e9f2_0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8c55dbbf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Carmin</a:t>
            </a:r>
            <a:endParaRPr/>
          </a:p>
        </p:txBody>
      </p:sp>
      <p:sp>
        <p:nvSpPr>
          <p:cNvPr id="89" name="Google Shape;89;g58c55dbbf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739883a5e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Carmin</a:t>
            </a:r>
            <a:endParaRPr/>
          </a:p>
        </p:txBody>
      </p:sp>
      <p:sp>
        <p:nvSpPr>
          <p:cNvPr id="358" name="Google Shape;358;g5739883a5e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8c55dbbf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a:t>
            </a:r>
            <a:endParaRPr/>
          </a:p>
        </p:txBody>
      </p:sp>
      <p:sp>
        <p:nvSpPr>
          <p:cNvPr id="390" name="Google Shape;390;g58c55dbbfe_0_1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8c55dbbf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Insights &amp; Challenges</a:t>
            </a:r>
            <a:endParaRPr/>
          </a:p>
        </p:txBody>
      </p:sp>
      <p:sp>
        <p:nvSpPr>
          <p:cNvPr id="401" name="Google Shape;401;g58c55dbbfe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8c55dbbfe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Carmin	</a:t>
            </a:r>
            <a:endParaRPr/>
          </a:p>
          <a:p>
            <a:pPr marL="0" lvl="0" indent="0" algn="l" rtl="0">
              <a:spcBef>
                <a:spcPts val="0"/>
              </a:spcBef>
              <a:spcAft>
                <a:spcPts val="0"/>
              </a:spcAft>
              <a:buNone/>
            </a:pPr>
            <a:endParaRPr/>
          </a:p>
          <a:p>
            <a:pPr marL="0" lvl="0" indent="0" algn="l" rtl="0">
              <a:spcBef>
                <a:spcPts val="0"/>
              </a:spcBef>
              <a:spcAft>
                <a:spcPts val="0"/>
              </a:spcAft>
              <a:buNone/>
            </a:pPr>
            <a:r>
              <a:rPr lang="en-US"/>
              <a:t>Default font: Arial; 20</a:t>
            </a:r>
            <a:endParaRPr/>
          </a:p>
          <a:p>
            <a:pPr marL="0" lvl="0" indent="0" algn="l" rtl="0">
              <a:spcBef>
                <a:spcPts val="0"/>
              </a:spcBef>
              <a:spcAft>
                <a:spcPts val="0"/>
              </a:spcAft>
              <a:buNone/>
            </a:pPr>
            <a:r>
              <a:rPr lang="en-US"/>
              <a:t>Default color of text box: RGB(127,127,127)</a:t>
            </a:r>
            <a:endParaRPr/>
          </a:p>
        </p:txBody>
      </p:sp>
      <p:sp>
        <p:nvSpPr>
          <p:cNvPr id="414" name="Google Shape;414;g58c55dbbfe_1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8c55dbbf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a:t>
            </a:r>
            <a:endParaRPr/>
          </a:p>
        </p:txBody>
      </p:sp>
      <p:sp>
        <p:nvSpPr>
          <p:cNvPr id="419" name="Google Shape;419;g58c55dbbfe_0_2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739883a5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Insights &amp; Challenges</a:t>
            </a:r>
            <a:endParaRPr/>
          </a:p>
        </p:txBody>
      </p:sp>
      <p:sp>
        <p:nvSpPr>
          <p:cNvPr id="430" name="Google Shape;430;g5739883a5e_0_2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739883a5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a:t>
            </a:r>
            <a:endParaRPr/>
          </a:p>
        </p:txBody>
      </p:sp>
      <p:sp>
        <p:nvSpPr>
          <p:cNvPr id="438" name="Google Shape;438;g5739883a5e_0_3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923476e4c_1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923476e4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KPI Definitions:</a:t>
            </a:r>
            <a:endParaRPr sz="1000" i="1">
              <a:solidFill>
                <a:srgbClr val="737373"/>
              </a:solidFill>
            </a:endParaRPr>
          </a:p>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Orders</a:t>
            </a:r>
            <a:endParaRPr sz="1000" i="1">
              <a:solidFill>
                <a:srgbClr val="737373"/>
              </a:solidFill>
            </a:endParaRPr>
          </a:p>
          <a:p>
            <a:pPr marL="863600" lvl="2" indent="-152400" algn="l" rtl="0">
              <a:lnSpc>
                <a:spcPct val="115000"/>
              </a:lnSpc>
              <a:spcBef>
                <a:spcPts val="0"/>
              </a:spcBef>
              <a:spcAft>
                <a:spcPts val="0"/>
              </a:spcAft>
              <a:buClr>
                <a:schemeClr val="dk1"/>
              </a:buClr>
              <a:buSzPts val="1000"/>
              <a:buChar char="•"/>
            </a:pPr>
            <a:r>
              <a:rPr lang="en-US" sz="1000">
                <a:solidFill>
                  <a:srgbClr val="737373"/>
                </a:solidFill>
              </a:rPr>
              <a:t>We define Orders as the number of paid orders by our Customers across our meal, wine and market products sold on our e-commerce platforms in any reporting period, inclusive of orders that may have eventually been refunded or credited to customers.</a:t>
            </a:r>
            <a:endParaRPr sz="1000">
              <a:solidFill>
                <a:srgbClr val="737373"/>
              </a:solidFill>
            </a:endParaRPr>
          </a:p>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Customers	</a:t>
            </a:r>
            <a:endParaRPr sz="1000" i="1">
              <a:solidFill>
                <a:srgbClr val="737373"/>
              </a:solidFill>
            </a:endParaRPr>
          </a:p>
          <a:p>
            <a:pPr marL="863600" lvl="2" indent="-152400" algn="l" rtl="0">
              <a:lnSpc>
                <a:spcPct val="115000"/>
              </a:lnSpc>
              <a:spcBef>
                <a:spcPts val="0"/>
              </a:spcBef>
              <a:spcAft>
                <a:spcPts val="0"/>
              </a:spcAft>
              <a:buClr>
                <a:schemeClr val="dk1"/>
              </a:buClr>
              <a:buSzPts val="1000"/>
              <a:buChar char="•"/>
            </a:pPr>
            <a:r>
              <a:rPr lang="en-US" sz="1000">
                <a:solidFill>
                  <a:srgbClr val="737373"/>
                </a:solidFill>
              </a:rPr>
              <a:t>We determine our number of Customers by counting the total number of individual customers who have paid for at least one Order from Blue Apron across our meal, wine or market products sold on our e-commerce platforms in a given reporting period.</a:t>
            </a:r>
            <a:endParaRPr sz="1000">
              <a:solidFill>
                <a:srgbClr val="737373"/>
              </a:solidFill>
            </a:endParaRPr>
          </a:p>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Average Order Value</a:t>
            </a:r>
            <a:endParaRPr sz="1000" i="1">
              <a:solidFill>
                <a:srgbClr val="737373"/>
              </a:solidFill>
            </a:endParaRPr>
          </a:p>
          <a:p>
            <a:pPr marL="863600" lvl="2" indent="-152400" algn="l" rtl="0">
              <a:lnSpc>
                <a:spcPct val="115000"/>
              </a:lnSpc>
              <a:spcBef>
                <a:spcPts val="0"/>
              </a:spcBef>
              <a:spcAft>
                <a:spcPts val="0"/>
              </a:spcAft>
              <a:buClr>
                <a:schemeClr val="dk1"/>
              </a:buClr>
              <a:buSzPts val="1000"/>
              <a:buChar char="•"/>
            </a:pPr>
            <a:r>
              <a:rPr lang="en-US" sz="1000">
                <a:solidFill>
                  <a:srgbClr val="737373"/>
                </a:solidFill>
              </a:rPr>
              <a:t>We define Average Order Value as our net revenue from our meal, wine and market products sold on our e-commerce platforms in a given reporting period divided by the number of Orders in that period.</a:t>
            </a:r>
            <a:endParaRPr sz="1000">
              <a:solidFill>
                <a:srgbClr val="737373"/>
              </a:solidFill>
            </a:endParaRPr>
          </a:p>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Orders per Customer</a:t>
            </a:r>
            <a:endParaRPr sz="1000" i="1">
              <a:solidFill>
                <a:srgbClr val="737373"/>
              </a:solidFill>
            </a:endParaRPr>
          </a:p>
          <a:p>
            <a:pPr marL="863600" lvl="2" indent="-152400" algn="l" rtl="0">
              <a:lnSpc>
                <a:spcPct val="115000"/>
              </a:lnSpc>
              <a:spcBef>
                <a:spcPts val="0"/>
              </a:spcBef>
              <a:spcAft>
                <a:spcPts val="0"/>
              </a:spcAft>
              <a:buClr>
                <a:schemeClr val="dk1"/>
              </a:buClr>
              <a:buSzPts val="1000"/>
              <a:buChar char="•"/>
            </a:pPr>
            <a:r>
              <a:rPr lang="en-US" sz="1000">
                <a:solidFill>
                  <a:srgbClr val="737373"/>
                </a:solidFill>
              </a:rPr>
              <a:t>We define Orders per Customer as the number of Orders in a given reporting period divided by the number of Customers in that period.</a:t>
            </a:r>
            <a:endParaRPr sz="1000">
              <a:solidFill>
                <a:srgbClr val="737373"/>
              </a:solidFill>
            </a:endParaRPr>
          </a:p>
          <a:p>
            <a:pPr marL="558800" lvl="1" indent="-190500" algn="l" rtl="0">
              <a:lnSpc>
                <a:spcPct val="115000"/>
              </a:lnSpc>
              <a:spcBef>
                <a:spcPts val="0"/>
              </a:spcBef>
              <a:spcAft>
                <a:spcPts val="0"/>
              </a:spcAft>
              <a:buClr>
                <a:schemeClr val="dk1"/>
              </a:buClr>
              <a:buSzPts val="1000"/>
              <a:buChar char="–"/>
            </a:pPr>
            <a:r>
              <a:rPr lang="en-US" sz="1000" i="1">
                <a:solidFill>
                  <a:srgbClr val="737373"/>
                </a:solidFill>
              </a:rPr>
              <a:t>Average Revenue per Customer</a:t>
            </a:r>
            <a:endParaRPr sz="1000" i="1">
              <a:solidFill>
                <a:srgbClr val="737373"/>
              </a:solidFill>
            </a:endParaRPr>
          </a:p>
          <a:p>
            <a:pPr marL="863600" lvl="2" indent="-152400" algn="l" rtl="0">
              <a:lnSpc>
                <a:spcPct val="115000"/>
              </a:lnSpc>
              <a:spcBef>
                <a:spcPts val="0"/>
              </a:spcBef>
              <a:spcAft>
                <a:spcPts val="0"/>
              </a:spcAft>
              <a:buClr>
                <a:schemeClr val="dk1"/>
              </a:buClr>
              <a:buSzPts val="1000"/>
              <a:buChar char="•"/>
            </a:pPr>
            <a:r>
              <a:rPr lang="en-US" sz="1000">
                <a:solidFill>
                  <a:srgbClr val="737373"/>
                </a:solidFill>
              </a:rPr>
              <a:t>We define Average Revenue per Customer as our net revenue from our meal, wine and market products sold on our e-commerce platforms in a given reporting period divided by the number of Customers in that period.</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923476e4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g5923476e4c_1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739883a5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a:t>
            </a:r>
            <a:endParaRPr/>
          </a:p>
        </p:txBody>
      </p:sp>
      <p:sp>
        <p:nvSpPr>
          <p:cNvPr id="469" name="Google Shape;469;g5739883a5e_0_3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Nick</a:t>
            </a:r>
            <a:endParaRPr/>
          </a:p>
        </p:txBody>
      </p:sp>
      <p:sp>
        <p:nvSpPr>
          <p:cNvPr id="99" name="Google Shape;9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923476e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Sasha</a:t>
            </a:r>
            <a:endParaRPr/>
          </a:p>
        </p:txBody>
      </p:sp>
      <p:sp>
        <p:nvSpPr>
          <p:cNvPr id="480" name="Google Shape;480;g5923476e4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923476e4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Sasha</a:t>
            </a:r>
            <a:endParaRPr/>
          </a:p>
        </p:txBody>
      </p:sp>
      <p:sp>
        <p:nvSpPr>
          <p:cNvPr id="488" name="Google Shape;488;g5923476e4c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8fac490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Sasha</a:t>
            </a:r>
            <a:endParaRPr/>
          </a:p>
        </p:txBody>
      </p:sp>
      <p:sp>
        <p:nvSpPr>
          <p:cNvPr id="496" name="Google Shape;496;g58fac4901b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8fac4901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Sasha</a:t>
            </a:r>
            <a:endParaRPr/>
          </a:p>
        </p:txBody>
      </p:sp>
      <p:sp>
        <p:nvSpPr>
          <p:cNvPr id="504" name="Google Shape;504;g58fac4901b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6fa765dc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Carmin</a:t>
            </a:r>
            <a:endParaRPr/>
          </a:p>
        </p:txBody>
      </p:sp>
      <p:sp>
        <p:nvSpPr>
          <p:cNvPr id="513" name="Google Shape;513;g56fa765dc2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739883a5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Mimi</a:t>
            </a:r>
            <a:endParaRPr/>
          </a:p>
        </p:txBody>
      </p:sp>
      <p:sp>
        <p:nvSpPr>
          <p:cNvPr id="521" name="Google Shape;521;g5739883a5e_0_3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739883a5e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Insights &amp; Challenges</a:t>
            </a:r>
            <a:endParaRPr/>
          </a:p>
        </p:txBody>
      </p:sp>
      <p:sp>
        <p:nvSpPr>
          <p:cNvPr id="532" name="Google Shape;532;g5739883a5e_0_3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39883a5e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Carmin</a:t>
            </a:r>
            <a:endParaRPr/>
          </a:p>
        </p:txBody>
      </p:sp>
      <p:sp>
        <p:nvSpPr>
          <p:cNvPr id="110" name="Google Shape;110;g5739883a5e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155f7e9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155f7e9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Carmin: </a:t>
            </a:r>
            <a:endParaRPr/>
          </a:p>
          <a:p>
            <a:pPr marL="0" lvl="0" indent="0" algn="l" rtl="0">
              <a:spcBef>
                <a:spcPts val="0"/>
              </a:spcBef>
              <a:spcAft>
                <a:spcPts val="0"/>
              </a:spcAft>
              <a:buNone/>
            </a:pPr>
            <a:endParaRPr/>
          </a:p>
          <a:p>
            <a:pPr marL="0" lvl="0" indent="0" algn="l" rtl="0">
              <a:spcBef>
                <a:spcPts val="0"/>
              </a:spcBef>
              <a:spcAft>
                <a:spcPts val="0"/>
              </a:spcAft>
              <a:buNone/>
            </a:pPr>
            <a:r>
              <a:rPr lang="en-US"/>
              <a:t>blah, blah.  you may notice that certain ideas are highlighted.  those are the focus of today’s presentation.  But, why did we chose those?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739883a5e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Value Added/Proposition - enhancement a company gives its product or service before offering it to customers</a:t>
            </a:r>
            <a:endParaRPr dirty="0"/>
          </a:p>
        </p:txBody>
      </p:sp>
      <p:sp>
        <p:nvSpPr>
          <p:cNvPr id="155" name="Google Shape;155;g5739883a5e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739883a5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Nick</a:t>
            </a:r>
            <a:endParaRPr dirty="0"/>
          </a:p>
        </p:txBody>
      </p:sp>
      <p:sp>
        <p:nvSpPr>
          <p:cNvPr id="172" name="Google Shape;172;g5739883a5e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739883a5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Carmin</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US" dirty="0">
                <a:solidFill>
                  <a:schemeClr val="dk1"/>
                </a:solidFill>
              </a:rPr>
              <a:t>As noted in the KPIs in the Appendix, our recent efforts to narrow in on the operations issues have been successful, which brings us to the biggest hurdle and the areas where we have identified our opportunities--marketing and service.  Or getting customers &amp; retaining them.  Of the items of this list, how do did we narrow in on the ideas?  </a:t>
            </a:r>
            <a:endParaRPr dirty="0"/>
          </a:p>
        </p:txBody>
      </p:sp>
      <p:sp>
        <p:nvSpPr>
          <p:cNvPr id="183" name="Google Shape;183;g5739883a5e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739883a5e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Carmin</a:t>
            </a:r>
            <a:endParaRPr/>
          </a:p>
          <a:p>
            <a:pPr marL="0" lvl="0" indent="0" algn="l" rtl="0">
              <a:spcBef>
                <a:spcPts val="0"/>
              </a:spcBef>
              <a:spcAft>
                <a:spcPts val="0"/>
              </a:spcAft>
              <a:buNone/>
            </a:pPr>
            <a:endParaRPr/>
          </a:p>
          <a:p>
            <a:pPr marL="0" lvl="0" indent="0" algn="l" rtl="0">
              <a:spcBef>
                <a:spcPts val="0"/>
              </a:spcBef>
              <a:spcAft>
                <a:spcPts val="0"/>
              </a:spcAft>
              <a:buNone/>
            </a:pPr>
            <a:r>
              <a:rPr lang="en-US">
                <a:solidFill>
                  <a:schemeClr val="dk1"/>
                </a:solidFill>
              </a:rPr>
              <a:t>As noted in the KPIs in the Appendix, our recent efforts to narrow in on the operations issues have been successful, which brings us to the biggest hurdle and the areas where we have identified our opportunities--marketing and service.  Or getting customers &amp; retaining them.  Of the items of this list, how do did we narrow in on the ideas?  </a:t>
            </a:r>
            <a:endParaRPr/>
          </a:p>
        </p:txBody>
      </p:sp>
      <p:sp>
        <p:nvSpPr>
          <p:cNvPr id="209" name="Google Shape;209;g5739883a5e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3891280" y="2885439"/>
            <a:ext cx="4389120" cy="655003"/>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2400" b="1" dirty="0">
                <a:solidFill>
                  <a:srgbClr val="0F346B"/>
                </a:solidFill>
                <a:latin typeface="Arial"/>
                <a:ea typeface="Arial"/>
                <a:cs typeface="Arial"/>
                <a:sym typeface="Arial"/>
              </a:rPr>
              <a:t>Blue Apron Steering Committee #2</a:t>
            </a:r>
            <a:endParaRPr sz="2400" b="1" dirty="0">
              <a:solidFill>
                <a:srgbClr val="0F346B"/>
              </a:solidFill>
              <a:latin typeface="Arial"/>
              <a:ea typeface="Arial"/>
              <a:cs typeface="Arial"/>
              <a:sym typeface="Arial"/>
            </a:endParaRPr>
          </a:p>
        </p:txBody>
      </p:sp>
      <p:sp>
        <p:nvSpPr>
          <p:cNvPr id="85" name="Google Shape;85;p13"/>
          <p:cNvSpPr txBox="1">
            <a:spLocks noGrp="1"/>
          </p:cNvSpPr>
          <p:nvPr>
            <p:ph type="subTitle" idx="1"/>
          </p:nvPr>
        </p:nvSpPr>
        <p:spPr>
          <a:xfrm>
            <a:off x="3891280" y="3977958"/>
            <a:ext cx="4389120" cy="401002"/>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chemeClr val="dk1"/>
              </a:buClr>
              <a:buSzPts val="2400"/>
              <a:buNone/>
            </a:pPr>
            <a:r>
              <a:rPr lang="en-US" sz="1800" b="1" dirty="0">
                <a:solidFill>
                  <a:srgbClr val="0F346B"/>
                </a:solidFill>
                <a:latin typeface="Arial"/>
                <a:ea typeface="Arial"/>
                <a:cs typeface="Arial"/>
                <a:sym typeface="Arial"/>
              </a:rPr>
              <a:t>May 10, 2019</a:t>
            </a:r>
            <a:endParaRPr sz="1800" b="1" dirty="0">
              <a:solidFill>
                <a:srgbClr val="0F346B"/>
              </a:solidFill>
              <a:latin typeface="Arial"/>
              <a:ea typeface="Arial"/>
              <a:cs typeface="Arial"/>
              <a:sym typeface="Arial"/>
            </a:endParaRPr>
          </a:p>
        </p:txBody>
      </p:sp>
      <p:sp>
        <p:nvSpPr>
          <p:cNvPr id="86" name="Google Shape;86;p13"/>
          <p:cNvSpPr txBox="1"/>
          <p:nvPr/>
        </p:nvSpPr>
        <p:spPr>
          <a:xfrm>
            <a:off x="4321175" y="4883125"/>
            <a:ext cx="3482700" cy="79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Calibri"/>
                <a:ea typeface="Calibri"/>
                <a:cs typeface="Calibri"/>
                <a:sym typeface="Calibri"/>
              </a:rPr>
              <a:t>Prepared by: </a:t>
            </a:r>
            <a:r>
              <a:rPr lang="en-US" sz="1200" dirty="0" err="1">
                <a:solidFill>
                  <a:schemeClr val="dk1"/>
                </a:solidFill>
                <a:highlight>
                  <a:srgbClr val="FFFFFF"/>
                </a:highlight>
                <a:latin typeface="Roboto"/>
                <a:ea typeface="Roboto"/>
                <a:cs typeface="Roboto"/>
                <a:sym typeface="Roboto"/>
              </a:rPr>
              <a:t>Carmin</a:t>
            </a:r>
            <a:r>
              <a:rPr lang="en-US" sz="1200">
                <a:solidFill>
                  <a:schemeClr val="dk1"/>
                </a:solidFill>
                <a:highlight>
                  <a:srgbClr val="FFFFFF"/>
                </a:highlight>
                <a:latin typeface="Roboto"/>
                <a:ea typeface="Roboto"/>
                <a:cs typeface="Roboto"/>
                <a:sym typeface="Roboto"/>
              </a:rPr>
              <a:t> Ballou, Helen Wang, Sasha Roberts, Richard Johnson</a:t>
            </a:r>
            <a:endParaRPr sz="1200">
              <a:solidFill>
                <a:schemeClr val="dk1"/>
              </a:solidFill>
              <a:highlight>
                <a:srgbClr val="FFFFFF"/>
              </a:highlight>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grpSp>
        <p:nvGrpSpPr>
          <p:cNvPr id="225" name="Google Shape;225;p22"/>
          <p:cNvGrpSpPr/>
          <p:nvPr/>
        </p:nvGrpSpPr>
        <p:grpSpPr>
          <a:xfrm>
            <a:off x="802640" y="0"/>
            <a:ext cx="10474820" cy="6858120"/>
            <a:chOff x="802640" y="0"/>
            <a:chExt cx="10474820" cy="6858120"/>
          </a:xfrm>
        </p:grpSpPr>
        <p:sp>
          <p:nvSpPr>
            <p:cNvPr id="226" name="Google Shape;226;p22"/>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Google Shape;227;p22"/>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28" name="Google Shape;228;p22"/>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229" name="Google Shape;229;p22"/>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230" name="Google Shape;230;p22"/>
          <p:cNvSpPr txBox="1"/>
          <p:nvPr/>
        </p:nvSpPr>
        <p:spPr>
          <a:xfrm>
            <a:off x="2999400" y="3203281"/>
            <a:ext cx="6081300" cy="843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Opportunity Discovery</a:t>
            </a:r>
            <a:endParaRPr sz="2800" b="1" i="0" u="none" strike="noStrike" cap="none">
              <a:solidFill>
                <a:srgbClr val="0F346B"/>
              </a:solidFill>
              <a:latin typeface="Arial"/>
              <a:ea typeface="Arial"/>
              <a:cs typeface="Arial"/>
              <a:sym typeface="Arial"/>
            </a:endParaRPr>
          </a:p>
        </p:txBody>
      </p:sp>
      <p:sp>
        <p:nvSpPr>
          <p:cNvPr id="231" name="Google Shape;231;p2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grpSp>
        <p:nvGrpSpPr>
          <p:cNvPr id="236" name="Google Shape;236;p23"/>
          <p:cNvGrpSpPr/>
          <p:nvPr/>
        </p:nvGrpSpPr>
        <p:grpSpPr>
          <a:xfrm>
            <a:off x="802640" y="0"/>
            <a:ext cx="10474820" cy="6858120"/>
            <a:chOff x="802640" y="0"/>
            <a:chExt cx="10474820" cy="6858120"/>
          </a:xfrm>
        </p:grpSpPr>
        <p:sp>
          <p:nvSpPr>
            <p:cNvPr id="237" name="Google Shape;237;p23"/>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 name="Google Shape;238;p23"/>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39" name="Google Shape;239;p23"/>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240" name="Google Shape;240;p23"/>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241" name="Google Shape;241;p23"/>
          <p:cNvSpPr txBox="1"/>
          <p:nvPr/>
        </p:nvSpPr>
        <p:spPr>
          <a:xfrm>
            <a:off x="2999400" y="3203281"/>
            <a:ext cx="6081300" cy="843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FFC000"/>
                </a:solidFill>
              </a:rPr>
              <a:t>Opportunity 1</a:t>
            </a:r>
            <a:endParaRPr sz="2800" b="1">
              <a:solidFill>
                <a:srgbClr val="FFC000"/>
              </a:solidFill>
            </a:endParaRPr>
          </a:p>
          <a:p>
            <a:pPr marL="0" marR="0" lvl="0" indent="0" algn="ctr" rtl="0">
              <a:spcBef>
                <a:spcPts val="0"/>
              </a:spcBef>
              <a:spcAft>
                <a:spcPts val="0"/>
              </a:spcAft>
              <a:buNone/>
            </a:pPr>
            <a:r>
              <a:rPr lang="en-US" sz="2800">
                <a:solidFill>
                  <a:srgbClr val="0F346B"/>
                </a:solidFill>
              </a:rPr>
              <a:t>Customer Acquisition Dashboards</a:t>
            </a:r>
            <a:endParaRPr sz="2800" i="0" u="none" strike="noStrike" cap="none">
              <a:solidFill>
                <a:srgbClr val="0F346B"/>
              </a:solidFill>
            </a:endParaRPr>
          </a:p>
        </p:txBody>
      </p:sp>
      <p:sp>
        <p:nvSpPr>
          <p:cNvPr id="242" name="Google Shape;242;p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24"/>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248" name="Google Shape;248;p24"/>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dirty="0">
                <a:solidFill>
                  <a:srgbClr val="0F346B"/>
                </a:solidFill>
                <a:latin typeface="Arial"/>
                <a:ea typeface="Arial"/>
                <a:cs typeface="Arial"/>
                <a:sym typeface="Arial"/>
              </a:rPr>
              <a:t>Opportunity 1: Customer Acquisition Dashboards</a:t>
            </a:r>
            <a:endParaRPr sz="3000" b="1" dirty="0">
              <a:solidFill>
                <a:srgbClr val="0F346B"/>
              </a:solidFill>
              <a:latin typeface="Arial"/>
              <a:ea typeface="Arial"/>
              <a:cs typeface="Arial"/>
              <a:sym typeface="Arial"/>
            </a:endParaRPr>
          </a:p>
        </p:txBody>
      </p:sp>
      <p:sp>
        <p:nvSpPr>
          <p:cNvPr id="249" name="Google Shape;249;p24"/>
          <p:cNvSpPr txBox="1">
            <a:spLocks noGrp="1"/>
          </p:cNvSpPr>
          <p:nvPr>
            <p:ph type="body" idx="1"/>
          </p:nvPr>
        </p:nvSpPr>
        <p:spPr>
          <a:xfrm>
            <a:off x="838200" y="965200"/>
            <a:ext cx="5258100" cy="521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400" b="1">
                <a:solidFill>
                  <a:srgbClr val="7F7F7F"/>
                </a:solidFill>
                <a:latin typeface="Arial"/>
                <a:ea typeface="Arial"/>
                <a:cs typeface="Arial"/>
                <a:sym typeface="Arial"/>
              </a:rPr>
              <a:t>Current State: </a:t>
            </a:r>
            <a:r>
              <a:rPr lang="en-US" sz="2400">
                <a:solidFill>
                  <a:srgbClr val="7F7F7F"/>
                </a:solidFill>
                <a:latin typeface="Arial"/>
                <a:ea typeface="Arial"/>
                <a:cs typeface="Arial"/>
                <a:sym typeface="Arial"/>
              </a:rPr>
              <a:t>$35 mm customer referral program (free meals)</a:t>
            </a:r>
            <a:endParaRPr sz="2400">
              <a:solidFill>
                <a:srgbClr val="7F7F7F"/>
              </a:solidFill>
              <a:latin typeface="Arial"/>
              <a:ea typeface="Arial"/>
              <a:cs typeface="Arial"/>
              <a:sym typeface="Arial"/>
            </a:endParaRPr>
          </a:p>
          <a:p>
            <a:pPr marL="457200" lvl="0" indent="-342900" algn="l" rtl="0">
              <a:spcBef>
                <a:spcPts val="500"/>
              </a:spcBef>
              <a:spcAft>
                <a:spcPts val="0"/>
              </a:spcAft>
              <a:buSzPts val="1800"/>
              <a:buChar char="•"/>
            </a:pPr>
            <a:r>
              <a:rPr lang="en-US" sz="1800">
                <a:solidFill>
                  <a:srgbClr val="7F7F7F"/>
                </a:solidFill>
                <a:latin typeface="Arial"/>
                <a:ea typeface="Arial"/>
                <a:cs typeface="Arial"/>
                <a:sym typeface="Arial"/>
              </a:rPr>
              <a:t>Most new customers are referrals</a:t>
            </a:r>
            <a:endParaRPr sz="1800">
              <a:solidFill>
                <a:srgbClr val="7F7F7F"/>
              </a:solidFill>
              <a:latin typeface="Arial"/>
              <a:ea typeface="Arial"/>
              <a:cs typeface="Arial"/>
              <a:sym typeface="Arial"/>
            </a:endParaRPr>
          </a:p>
          <a:p>
            <a:pPr marL="457200" lvl="0" indent="-342900" algn="l" rtl="0">
              <a:spcBef>
                <a:spcPts val="0"/>
              </a:spcBef>
              <a:spcAft>
                <a:spcPts val="0"/>
              </a:spcAft>
              <a:buSzPts val="1800"/>
              <a:buChar char="•"/>
            </a:pPr>
            <a:r>
              <a:rPr lang="en-US" sz="1800">
                <a:solidFill>
                  <a:srgbClr val="7F7F7F"/>
                </a:solidFill>
                <a:latin typeface="Arial"/>
                <a:ea typeface="Arial"/>
                <a:cs typeface="Arial"/>
                <a:sym typeface="Arial"/>
              </a:rPr>
              <a:t>Existing customers may invite others to receive complimentary meals</a:t>
            </a:r>
            <a:endParaRPr sz="1800">
              <a:solidFill>
                <a:srgbClr val="7F7F7F"/>
              </a:solidFill>
              <a:latin typeface="Arial"/>
              <a:ea typeface="Arial"/>
              <a:cs typeface="Arial"/>
              <a:sym typeface="Arial"/>
            </a:endParaRPr>
          </a:p>
          <a:p>
            <a:pPr marL="457200" lvl="0" indent="-342900" algn="l" rtl="0">
              <a:spcBef>
                <a:spcPts val="0"/>
              </a:spcBef>
              <a:spcAft>
                <a:spcPts val="0"/>
              </a:spcAft>
              <a:buSzPts val="1800"/>
              <a:buChar char="•"/>
            </a:pPr>
            <a:r>
              <a:rPr lang="en-US" sz="1800">
                <a:solidFill>
                  <a:srgbClr val="7F7F7F"/>
                </a:solidFill>
                <a:latin typeface="Arial"/>
                <a:ea typeface="Arial"/>
                <a:cs typeface="Arial"/>
                <a:sym typeface="Arial"/>
              </a:rPr>
              <a:t>Acquisition costs are $150 per customer</a:t>
            </a:r>
            <a:endParaRPr sz="1800">
              <a:solidFill>
                <a:srgbClr val="7F7F7F"/>
              </a:solidFill>
              <a:latin typeface="Arial"/>
              <a:ea typeface="Arial"/>
              <a:cs typeface="Arial"/>
              <a:sym typeface="Arial"/>
            </a:endParaRPr>
          </a:p>
          <a:p>
            <a:pPr marL="0" lvl="0" indent="0" algn="l" rtl="0">
              <a:spcBef>
                <a:spcPts val="500"/>
              </a:spcBef>
              <a:spcAft>
                <a:spcPts val="0"/>
              </a:spcAft>
              <a:buNone/>
            </a:pPr>
            <a:endParaRPr sz="1800">
              <a:solidFill>
                <a:srgbClr val="7F7F7F"/>
              </a:solidFill>
              <a:latin typeface="Arial"/>
              <a:ea typeface="Arial"/>
              <a:cs typeface="Arial"/>
              <a:sym typeface="Arial"/>
            </a:endParaRPr>
          </a:p>
          <a:p>
            <a:pPr marL="0" lvl="0" indent="0" algn="l" rtl="0">
              <a:lnSpc>
                <a:spcPct val="100000"/>
              </a:lnSpc>
              <a:spcBef>
                <a:spcPts val="0"/>
              </a:spcBef>
              <a:spcAft>
                <a:spcPts val="0"/>
              </a:spcAft>
              <a:buNone/>
            </a:pPr>
            <a:r>
              <a:rPr lang="en-US" sz="2400" b="1">
                <a:solidFill>
                  <a:srgbClr val="7F7F7F"/>
                </a:solidFill>
                <a:latin typeface="Arial"/>
                <a:ea typeface="Arial"/>
                <a:cs typeface="Arial"/>
                <a:sym typeface="Arial"/>
              </a:rPr>
              <a:t>Weaknesses:</a:t>
            </a:r>
            <a:endParaRPr sz="2400" b="1">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Not all referrals become paying customers</a:t>
            </a:r>
            <a:endParaRPr sz="1800">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Churn is much higher than 10% when including “free trials”</a:t>
            </a:r>
            <a:endParaRPr sz="1800">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Customers stick around ~10 months</a:t>
            </a:r>
            <a:endParaRPr sz="1800">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Existing customers need to be retained or replaced otherwise there will be no existing customers to refer new customers</a:t>
            </a:r>
            <a:endParaRPr sz="1800">
              <a:solidFill>
                <a:srgbClr val="7F7F7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7F7F7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7F7F7F"/>
              </a:solidFill>
              <a:latin typeface="Arial"/>
              <a:ea typeface="Arial"/>
              <a:cs typeface="Arial"/>
              <a:sym typeface="Arial"/>
            </a:endParaRPr>
          </a:p>
        </p:txBody>
      </p:sp>
      <p:sp>
        <p:nvSpPr>
          <p:cNvPr id="250" name="Google Shape;250;p24"/>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251" name="Google Shape;251;p24"/>
          <p:cNvSpPr/>
          <p:nvPr/>
        </p:nvSpPr>
        <p:spPr>
          <a:xfrm>
            <a:off x="10984800" y="6593700"/>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Summary</a:t>
            </a:r>
            <a:endParaRPr sz="900">
              <a:solidFill>
                <a:srgbClr val="FFFFFF"/>
              </a:solidFill>
            </a:endParaRPr>
          </a:p>
        </p:txBody>
      </p:sp>
      <p:sp>
        <p:nvSpPr>
          <p:cNvPr id="252" name="Google Shape;252;p24"/>
          <p:cNvSpPr/>
          <p:nvPr/>
        </p:nvSpPr>
        <p:spPr>
          <a:xfrm>
            <a:off x="773827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Our Approach</a:t>
            </a:r>
            <a:endParaRPr sz="900">
              <a:solidFill>
                <a:srgbClr val="FFFFFF"/>
              </a:solidFill>
            </a:endParaRPr>
          </a:p>
        </p:txBody>
      </p:sp>
      <p:sp>
        <p:nvSpPr>
          <p:cNvPr id="253" name="Google Shape;253;p24"/>
          <p:cNvSpPr/>
          <p:nvPr/>
        </p:nvSpPr>
        <p:spPr>
          <a:xfrm>
            <a:off x="6656850" y="6593700"/>
            <a:ext cx="1207200" cy="279300"/>
          </a:xfrm>
          <a:prstGeom prst="homePlate">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Identify</a:t>
            </a:r>
            <a:endParaRPr sz="900">
              <a:solidFill>
                <a:srgbClr val="FFFFFF"/>
              </a:solidFill>
            </a:endParaRPr>
          </a:p>
        </p:txBody>
      </p:sp>
      <p:sp>
        <p:nvSpPr>
          <p:cNvPr id="254" name="Google Shape;254;p24"/>
          <p:cNvSpPr/>
          <p:nvPr/>
        </p:nvSpPr>
        <p:spPr>
          <a:xfrm>
            <a:off x="9906150"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Decision</a:t>
            </a:r>
            <a:endParaRPr sz="900">
              <a:solidFill>
                <a:srgbClr val="FFFFFF"/>
              </a:solidFill>
            </a:endParaRPr>
          </a:p>
        </p:txBody>
      </p:sp>
      <p:sp>
        <p:nvSpPr>
          <p:cNvPr id="255" name="Google Shape;255;p24"/>
          <p:cNvSpPr/>
          <p:nvPr/>
        </p:nvSpPr>
        <p:spPr>
          <a:xfrm>
            <a:off x="8820825" y="6591825"/>
            <a:ext cx="1207200" cy="279300"/>
          </a:xfrm>
          <a:prstGeom prst="chevron">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Discovery</a:t>
            </a:r>
            <a:endParaRPr sz="900">
              <a:solidFill>
                <a:srgbClr val="FFFFFF"/>
              </a:solidFill>
            </a:endParaRPr>
          </a:p>
        </p:txBody>
      </p:sp>
      <p:pic>
        <p:nvPicPr>
          <p:cNvPr id="256" name="Google Shape;256;p24"/>
          <p:cNvPicPr preferRelativeResize="0"/>
          <p:nvPr/>
        </p:nvPicPr>
        <p:blipFill>
          <a:blip r:embed="rId4">
            <a:alphaModFix/>
          </a:blip>
          <a:stretch>
            <a:fillRect/>
          </a:stretch>
        </p:blipFill>
        <p:spPr>
          <a:xfrm>
            <a:off x="6227300" y="721225"/>
            <a:ext cx="5258097" cy="53978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5"/>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262" name="Google Shape;262;p25"/>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Opportunity 1: Customer Acquisition Dashboards</a:t>
            </a:r>
            <a:endParaRPr sz="3000" b="1">
              <a:solidFill>
                <a:srgbClr val="0F346B"/>
              </a:solidFill>
              <a:latin typeface="Arial"/>
              <a:ea typeface="Arial"/>
              <a:cs typeface="Arial"/>
              <a:sym typeface="Arial"/>
            </a:endParaRPr>
          </a:p>
        </p:txBody>
      </p:sp>
      <p:sp>
        <p:nvSpPr>
          <p:cNvPr id="263" name="Google Shape;263;p25"/>
          <p:cNvSpPr txBox="1">
            <a:spLocks noGrp="1"/>
          </p:cNvSpPr>
          <p:nvPr>
            <p:ph type="body" idx="1"/>
          </p:nvPr>
        </p:nvSpPr>
        <p:spPr>
          <a:xfrm>
            <a:off x="838200" y="965200"/>
            <a:ext cx="5258100" cy="521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400" b="1">
                <a:solidFill>
                  <a:srgbClr val="7F7F7F"/>
                </a:solidFill>
                <a:latin typeface="Arial"/>
                <a:ea typeface="Arial"/>
                <a:cs typeface="Arial"/>
                <a:sym typeface="Arial"/>
              </a:rPr>
              <a:t>Current State: </a:t>
            </a:r>
            <a:r>
              <a:rPr lang="en-US" sz="2400">
                <a:solidFill>
                  <a:srgbClr val="7F7F7F"/>
                </a:solidFill>
                <a:latin typeface="Arial"/>
                <a:ea typeface="Arial"/>
                <a:cs typeface="Arial"/>
                <a:sym typeface="Arial"/>
              </a:rPr>
              <a:t>$35 mm customer referral program (free meals)</a:t>
            </a:r>
            <a:endParaRPr sz="2400">
              <a:solidFill>
                <a:srgbClr val="7F7F7F"/>
              </a:solidFill>
              <a:latin typeface="Arial"/>
              <a:ea typeface="Arial"/>
              <a:cs typeface="Arial"/>
              <a:sym typeface="Arial"/>
            </a:endParaRPr>
          </a:p>
          <a:p>
            <a:pPr marL="457200" lvl="0" indent="-342900" algn="l" rtl="0">
              <a:spcBef>
                <a:spcPts val="500"/>
              </a:spcBef>
              <a:spcAft>
                <a:spcPts val="0"/>
              </a:spcAft>
              <a:buSzPts val="1800"/>
              <a:buChar char="•"/>
            </a:pPr>
            <a:r>
              <a:rPr lang="en-US" sz="1800">
                <a:solidFill>
                  <a:srgbClr val="7F7F7F"/>
                </a:solidFill>
                <a:latin typeface="Arial"/>
                <a:ea typeface="Arial"/>
                <a:cs typeface="Arial"/>
                <a:sym typeface="Arial"/>
              </a:rPr>
              <a:t>Most new customers are referrals</a:t>
            </a:r>
            <a:endParaRPr sz="1800">
              <a:solidFill>
                <a:srgbClr val="7F7F7F"/>
              </a:solidFill>
              <a:latin typeface="Arial"/>
              <a:ea typeface="Arial"/>
              <a:cs typeface="Arial"/>
              <a:sym typeface="Arial"/>
            </a:endParaRPr>
          </a:p>
          <a:p>
            <a:pPr marL="457200" lvl="0" indent="-342900" algn="l" rtl="0">
              <a:spcBef>
                <a:spcPts val="0"/>
              </a:spcBef>
              <a:spcAft>
                <a:spcPts val="0"/>
              </a:spcAft>
              <a:buSzPts val="1800"/>
              <a:buChar char="•"/>
            </a:pPr>
            <a:r>
              <a:rPr lang="en-US" sz="1800">
                <a:solidFill>
                  <a:srgbClr val="7F7F7F"/>
                </a:solidFill>
                <a:latin typeface="Arial"/>
                <a:ea typeface="Arial"/>
                <a:cs typeface="Arial"/>
                <a:sym typeface="Arial"/>
              </a:rPr>
              <a:t>Existing customers may invite others to receive complimentary meals</a:t>
            </a:r>
            <a:endParaRPr sz="1800">
              <a:solidFill>
                <a:srgbClr val="7F7F7F"/>
              </a:solidFill>
              <a:latin typeface="Arial"/>
              <a:ea typeface="Arial"/>
              <a:cs typeface="Arial"/>
              <a:sym typeface="Arial"/>
            </a:endParaRPr>
          </a:p>
          <a:p>
            <a:pPr marL="457200" lvl="0" indent="-342900" algn="l" rtl="0">
              <a:spcBef>
                <a:spcPts val="0"/>
              </a:spcBef>
              <a:spcAft>
                <a:spcPts val="0"/>
              </a:spcAft>
              <a:buSzPts val="1800"/>
              <a:buChar char="•"/>
            </a:pPr>
            <a:r>
              <a:rPr lang="en-US" sz="1800">
                <a:solidFill>
                  <a:srgbClr val="7F7F7F"/>
                </a:solidFill>
                <a:latin typeface="Arial"/>
                <a:ea typeface="Arial"/>
                <a:cs typeface="Arial"/>
                <a:sym typeface="Arial"/>
              </a:rPr>
              <a:t>Acquisition costs are $150 per customer</a:t>
            </a:r>
            <a:endParaRPr sz="1800">
              <a:solidFill>
                <a:srgbClr val="7F7F7F"/>
              </a:solidFill>
              <a:latin typeface="Arial"/>
              <a:ea typeface="Arial"/>
              <a:cs typeface="Arial"/>
              <a:sym typeface="Arial"/>
            </a:endParaRPr>
          </a:p>
          <a:p>
            <a:pPr marL="0" lvl="0" indent="0" algn="l" rtl="0">
              <a:spcBef>
                <a:spcPts val="500"/>
              </a:spcBef>
              <a:spcAft>
                <a:spcPts val="0"/>
              </a:spcAft>
              <a:buNone/>
            </a:pPr>
            <a:endParaRPr sz="1800">
              <a:solidFill>
                <a:srgbClr val="7F7F7F"/>
              </a:solidFill>
              <a:latin typeface="Arial"/>
              <a:ea typeface="Arial"/>
              <a:cs typeface="Arial"/>
              <a:sym typeface="Arial"/>
            </a:endParaRPr>
          </a:p>
          <a:p>
            <a:pPr marL="0" lvl="0" indent="0" algn="l" rtl="0">
              <a:lnSpc>
                <a:spcPct val="100000"/>
              </a:lnSpc>
              <a:spcBef>
                <a:spcPts val="0"/>
              </a:spcBef>
              <a:spcAft>
                <a:spcPts val="0"/>
              </a:spcAft>
              <a:buNone/>
            </a:pPr>
            <a:r>
              <a:rPr lang="en-US" sz="2400" b="1">
                <a:solidFill>
                  <a:srgbClr val="7F7F7F"/>
                </a:solidFill>
                <a:latin typeface="Arial"/>
                <a:ea typeface="Arial"/>
                <a:cs typeface="Arial"/>
                <a:sym typeface="Arial"/>
              </a:rPr>
              <a:t>Weaknesses:</a:t>
            </a:r>
            <a:endParaRPr sz="2400" b="1">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Not all referrals become paying customers</a:t>
            </a:r>
            <a:endParaRPr sz="1800">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Churn is much higher than 10% when including “free trials”</a:t>
            </a:r>
            <a:endParaRPr sz="1800">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Customers stick around ~10 months</a:t>
            </a:r>
            <a:endParaRPr sz="1800">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Existing customers need to be retained or replaced otherwise there will be no existing customers to refer new customers</a:t>
            </a:r>
            <a:endParaRPr sz="1800">
              <a:solidFill>
                <a:srgbClr val="7F7F7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7F7F7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7F7F7F"/>
              </a:solidFill>
              <a:latin typeface="Arial"/>
              <a:ea typeface="Arial"/>
              <a:cs typeface="Arial"/>
              <a:sym typeface="Arial"/>
            </a:endParaRPr>
          </a:p>
        </p:txBody>
      </p:sp>
      <p:sp>
        <p:nvSpPr>
          <p:cNvPr id="264" name="Google Shape;264;p25"/>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
        <p:nvSpPr>
          <p:cNvPr id="265" name="Google Shape;265;p25"/>
          <p:cNvSpPr/>
          <p:nvPr/>
        </p:nvSpPr>
        <p:spPr>
          <a:xfrm>
            <a:off x="10984800" y="6593700"/>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Summary</a:t>
            </a:r>
            <a:endParaRPr sz="900">
              <a:solidFill>
                <a:srgbClr val="FFFFFF"/>
              </a:solidFill>
            </a:endParaRPr>
          </a:p>
        </p:txBody>
      </p:sp>
      <p:sp>
        <p:nvSpPr>
          <p:cNvPr id="266" name="Google Shape;266;p25"/>
          <p:cNvSpPr/>
          <p:nvPr/>
        </p:nvSpPr>
        <p:spPr>
          <a:xfrm>
            <a:off x="773827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Our Approach</a:t>
            </a:r>
            <a:endParaRPr sz="900">
              <a:solidFill>
                <a:srgbClr val="FFFFFF"/>
              </a:solidFill>
            </a:endParaRPr>
          </a:p>
        </p:txBody>
      </p:sp>
      <p:sp>
        <p:nvSpPr>
          <p:cNvPr id="267" name="Google Shape;267;p25"/>
          <p:cNvSpPr/>
          <p:nvPr/>
        </p:nvSpPr>
        <p:spPr>
          <a:xfrm>
            <a:off x="6656850" y="6593700"/>
            <a:ext cx="1207200" cy="279300"/>
          </a:xfrm>
          <a:prstGeom prst="homePlate">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Identify</a:t>
            </a:r>
            <a:endParaRPr sz="900">
              <a:solidFill>
                <a:srgbClr val="FFFFFF"/>
              </a:solidFill>
            </a:endParaRPr>
          </a:p>
        </p:txBody>
      </p:sp>
      <p:sp>
        <p:nvSpPr>
          <p:cNvPr id="268" name="Google Shape;268;p25"/>
          <p:cNvSpPr/>
          <p:nvPr/>
        </p:nvSpPr>
        <p:spPr>
          <a:xfrm>
            <a:off x="9906150"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Decision</a:t>
            </a:r>
            <a:endParaRPr sz="900">
              <a:solidFill>
                <a:srgbClr val="FFFFFF"/>
              </a:solidFill>
            </a:endParaRPr>
          </a:p>
        </p:txBody>
      </p:sp>
      <p:sp>
        <p:nvSpPr>
          <p:cNvPr id="269" name="Google Shape;269;p25"/>
          <p:cNvSpPr/>
          <p:nvPr/>
        </p:nvSpPr>
        <p:spPr>
          <a:xfrm>
            <a:off x="8820825" y="6591825"/>
            <a:ext cx="1207200" cy="279300"/>
          </a:xfrm>
          <a:prstGeom prst="chevron">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Discovery</a:t>
            </a:r>
            <a:endParaRPr sz="900">
              <a:solidFill>
                <a:srgbClr val="FFFFFF"/>
              </a:solidFill>
            </a:endParaRPr>
          </a:p>
        </p:txBody>
      </p:sp>
      <p:sp>
        <p:nvSpPr>
          <p:cNvPr id="270" name="Google Shape;270;p25"/>
          <p:cNvSpPr txBox="1">
            <a:spLocks noGrp="1"/>
          </p:cNvSpPr>
          <p:nvPr>
            <p:ph type="body" idx="1"/>
          </p:nvPr>
        </p:nvSpPr>
        <p:spPr>
          <a:xfrm>
            <a:off x="6096300" y="965188"/>
            <a:ext cx="5258100" cy="5211900"/>
          </a:xfrm>
          <a:prstGeom prst="rect">
            <a:avLst/>
          </a:prstGeom>
          <a:solidFill>
            <a:srgbClr val="0F346B"/>
          </a:solid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400" b="1">
                <a:solidFill>
                  <a:srgbClr val="FFFFFF"/>
                </a:solidFill>
                <a:latin typeface="Arial"/>
                <a:ea typeface="Arial"/>
                <a:cs typeface="Arial"/>
                <a:sym typeface="Arial"/>
              </a:rPr>
              <a:t>Proposal: </a:t>
            </a:r>
            <a:r>
              <a:rPr lang="en-US" sz="2400">
                <a:solidFill>
                  <a:srgbClr val="FFFFFF"/>
                </a:solidFill>
                <a:latin typeface="Arial"/>
                <a:ea typeface="Arial"/>
                <a:cs typeface="Arial"/>
                <a:sym typeface="Arial"/>
              </a:rPr>
              <a:t>Create customer acquisition analytics dashboards that...</a:t>
            </a:r>
            <a:endParaRPr sz="2400">
              <a:solidFill>
                <a:srgbClr val="FFFFFF"/>
              </a:solidFill>
              <a:latin typeface="Arial"/>
              <a:ea typeface="Arial"/>
              <a:cs typeface="Arial"/>
              <a:sym typeface="Arial"/>
            </a:endParaRPr>
          </a:p>
          <a:p>
            <a:pPr marL="457200" lvl="0" indent="-342900" algn="l" rtl="0">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Monitor most successful customer sources</a:t>
            </a:r>
            <a:endParaRPr sz="1800">
              <a:solidFill>
                <a:srgbClr val="FFFFFF"/>
              </a:solidFill>
              <a:latin typeface="Arial"/>
              <a:ea typeface="Arial"/>
              <a:cs typeface="Arial"/>
              <a:sym typeface="Arial"/>
            </a:endParaRPr>
          </a:p>
          <a:p>
            <a:pPr marL="457200" lvl="0" indent="-342900" algn="l" rtl="0">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Allows Blue Apron to target the people who are most likely to buy</a:t>
            </a:r>
            <a:endParaRPr sz="18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2400" b="1">
              <a:solidFill>
                <a:srgbClr val="FFFFFF"/>
              </a:solidFill>
              <a:latin typeface="Arial"/>
              <a:ea typeface="Arial"/>
              <a:cs typeface="Arial"/>
              <a:sym typeface="Arial"/>
            </a:endParaRPr>
          </a:p>
          <a:p>
            <a:pPr marL="0" lvl="0" indent="0" algn="l" rtl="0">
              <a:lnSpc>
                <a:spcPct val="100000"/>
              </a:lnSpc>
              <a:spcBef>
                <a:spcPts val="0"/>
              </a:spcBef>
              <a:spcAft>
                <a:spcPts val="0"/>
              </a:spcAft>
              <a:buNone/>
            </a:pPr>
            <a:r>
              <a:rPr lang="en-US" sz="2400" b="1">
                <a:solidFill>
                  <a:srgbClr val="FFFFFF"/>
                </a:solidFill>
                <a:latin typeface="Arial"/>
                <a:ea typeface="Arial"/>
                <a:cs typeface="Arial"/>
                <a:sym typeface="Arial"/>
              </a:rPr>
              <a:t>Value:</a:t>
            </a:r>
            <a:endParaRPr sz="2400" b="1">
              <a:solidFill>
                <a:srgbClr val="FFFFFF"/>
              </a:solidFill>
              <a:latin typeface="Arial"/>
              <a:ea typeface="Arial"/>
              <a:cs typeface="Arial"/>
              <a:sym typeface="Arial"/>
            </a:endParaRPr>
          </a:p>
          <a:p>
            <a:pPr marL="457200" lvl="0" indent="-342900" algn="l" rtl="0">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Reduce customer acquisition costs</a:t>
            </a:r>
            <a:endParaRPr sz="1800">
              <a:solidFill>
                <a:srgbClr val="FFFFFF"/>
              </a:solidFill>
              <a:latin typeface="Arial"/>
              <a:ea typeface="Arial"/>
              <a:cs typeface="Arial"/>
              <a:sym typeface="Arial"/>
            </a:endParaRPr>
          </a:p>
          <a:p>
            <a:pPr marL="457200" lvl="0" indent="-342900" algn="l" rtl="0">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Turn new customers into paying customers</a:t>
            </a:r>
            <a:endParaRPr sz="18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2400" b="1">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7F7F7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275" name="Google Shape;275;p26"/>
          <p:cNvGrpSpPr/>
          <p:nvPr/>
        </p:nvGrpSpPr>
        <p:grpSpPr>
          <a:xfrm>
            <a:off x="802640" y="0"/>
            <a:ext cx="10474820" cy="6858120"/>
            <a:chOff x="802640" y="0"/>
            <a:chExt cx="10474820" cy="6858120"/>
          </a:xfrm>
        </p:grpSpPr>
        <p:sp>
          <p:nvSpPr>
            <p:cNvPr id="276" name="Google Shape;276;p26"/>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 name="Google Shape;277;p26"/>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78" name="Google Shape;278;p26"/>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279" name="Google Shape;279;p26"/>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280" name="Google Shape;280;p26"/>
          <p:cNvSpPr txBox="1"/>
          <p:nvPr/>
        </p:nvSpPr>
        <p:spPr>
          <a:xfrm>
            <a:off x="2999400" y="3203281"/>
            <a:ext cx="6081300" cy="843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FFC000"/>
                </a:solidFill>
              </a:rPr>
              <a:t>Opportunity 2</a:t>
            </a:r>
            <a:endParaRPr sz="2800" b="1">
              <a:solidFill>
                <a:srgbClr val="FFC000"/>
              </a:solidFill>
            </a:endParaRPr>
          </a:p>
          <a:p>
            <a:pPr marL="0" marR="0" lvl="0" indent="0" algn="ctr" rtl="0">
              <a:spcBef>
                <a:spcPts val="0"/>
              </a:spcBef>
              <a:spcAft>
                <a:spcPts val="0"/>
              </a:spcAft>
              <a:buNone/>
            </a:pPr>
            <a:r>
              <a:rPr lang="en-US" sz="2800">
                <a:solidFill>
                  <a:srgbClr val="0F346B"/>
                </a:solidFill>
              </a:rPr>
              <a:t>Cancellation Prediction</a:t>
            </a:r>
            <a:endParaRPr sz="2800" i="0" u="none" strike="noStrike" cap="none">
              <a:solidFill>
                <a:srgbClr val="0F346B"/>
              </a:solidFill>
            </a:endParaRPr>
          </a:p>
        </p:txBody>
      </p:sp>
      <p:sp>
        <p:nvSpPr>
          <p:cNvPr id="281" name="Google Shape;281;p2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27"/>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287" name="Google Shape;287;p27"/>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dirty="0">
                <a:solidFill>
                  <a:srgbClr val="0F346B"/>
                </a:solidFill>
                <a:latin typeface="Arial"/>
                <a:ea typeface="Arial"/>
                <a:cs typeface="Arial"/>
                <a:sym typeface="Arial"/>
              </a:rPr>
              <a:t>Opportunity 2: Cancellation Prediction</a:t>
            </a:r>
            <a:endParaRPr sz="3000" b="1" dirty="0">
              <a:solidFill>
                <a:srgbClr val="0F346B"/>
              </a:solidFill>
              <a:latin typeface="Arial"/>
              <a:ea typeface="Arial"/>
              <a:cs typeface="Arial"/>
              <a:sym typeface="Arial"/>
            </a:endParaRPr>
          </a:p>
        </p:txBody>
      </p:sp>
      <p:sp>
        <p:nvSpPr>
          <p:cNvPr id="288" name="Google Shape;288;p27"/>
          <p:cNvSpPr txBox="1">
            <a:spLocks noGrp="1"/>
          </p:cNvSpPr>
          <p:nvPr>
            <p:ph type="body" idx="1"/>
          </p:nvPr>
        </p:nvSpPr>
        <p:spPr>
          <a:xfrm>
            <a:off x="838200" y="965200"/>
            <a:ext cx="5258100" cy="521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400" b="1">
                <a:solidFill>
                  <a:srgbClr val="7F7F7F"/>
                </a:solidFill>
                <a:latin typeface="Arial"/>
                <a:ea typeface="Arial"/>
                <a:cs typeface="Arial"/>
                <a:sym typeface="Arial"/>
              </a:rPr>
              <a:t>Current State: </a:t>
            </a:r>
            <a:r>
              <a:rPr lang="en-US" sz="2400">
                <a:solidFill>
                  <a:srgbClr val="7F7F7F"/>
                </a:solidFill>
                <a:latin typeface="Arial"/>
                <a:ea typeface="Arial"/>
                <a:cs typeface="Arial"/>
                <a:sym typeface="Arial"/>
              </a:rPr>
              <a:t>Analytics have primarily focused on what each customer was likely to order</a:t>
            </a:r>
            <a:endParaRPr sz="1800">
              <a:solidFill>
                <a:srgbClr val="7F7F7F"/>
              </a:solidFill>
              <a:latin typeface="Arial"/>
              <a:ea typeface="Arial"/>
              <a:cs typeface="Arial"/>
              <a:sym typeface="Arial"/>
            </a:endParaRPr>
          </a:p>
          <a:p>
            <a:pPr marL="0" lvl="0" indent="0" algn="l" rtl="0">
              <a:spcBef>
                <a:spcPts val="500"/>
              </a:spcBef>
              <a:spcAft>
                <a:spcPts val="0"/>
              </a:spcAft>
              <a:buNone/>
            </a:pPr>
            <a:endParaRPr sz="1800">
              <a:solidFill>
                <a:srgbClr val="7F7F7F"/>
              </a:solidFill>
              <a:latin typeface="Arial"/>
              <a:ea typeface="Arial"/>
              <a:cs typeface="Arial"/>
              <a:sym typeface="Arial"/>
            </a:endParaRPr>
          </a:p>
          <a:p>
            <a:pPr marL="0" lvl="0" indent="0" algn="l" rtl="0">
              <a:lnSpc>
                <a:spcPct val="100000"/>
              </a:lnSpc>
              <a:spcBef>
                <a:spcPts val="0"/>
              </a:spcBef>
              <a:spcAft>
                <a:spcPts val="0"/>
              </a:spcAft>
              <a:buNone/>
            </a:pPr>
            <a:r>
              <a:rPr lang="en-US" sz="2400" b="1">
                <a:solidFill>
                  <a:srgbClr val="7F7F7F"/>
                </a:solidFill>
                <a:latin typeface="Arial"/>
                <a:ea typeface="Arial"/>
                <a:cs typeface="Arial"/>
                <a:sym typeface="Arial"/>
              </a:rPr>
              <a:t>Weaknesses:</a:t>
            </a:r>
            <a:endParaRPr sz="2400" b="1">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Many competitors have entered the market because of low barriers to entry</a:t>
            </a:r>
            <a:endParaRPr sz="24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Blue Apron is excelling at operational efficiency but has yet to address cancellation issues</a:t>
            </a:r>
            <a:endParaRPr sz="2400" b="1">
              <a:solidFill>
                <a:srgbClr val="7F7F7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7F7F7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7F7F7F"/>
              </a:solidFill>
              <a:latin typeface="Arial"/>
              <a:ea typeface="Arial"/>
              <a:cs typeface="Arial"/>
              <a:sym typeface="Arial"/>
            </a:endParaRPr>
          </a:p>
        </p:txBody>
      </p:sp>
      <p:sp>
        <p:nvSpPr>
          <p:cNvPr id="289" name="Google Shape;289;p27"/>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
        <p:nvSpPr>
          <p:cNvPr id="290" name="Google Shape;290;p27"/>
          <p:cNvSpPr/>
          <p:nvPr/>
        </p:nvSpPr>
        <p:spPr>
          <a:xfrm>
            <a:off x="10984800" y="6593700"/>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Summary</a:t>
            </a:r>
            <a:endParaRPr sz="900">
              <a:solidFill>
                <a:srgbClr val="FFFFFF"/>
              </a:solidFill>
            </a:endParaRPr>
          </a:p>
        </p:txBody>
      </p:sp>
      <p:sp>
        <p:nvSpPr>
          <p:cNvPr id="291" name="Google Shape;291;p27"/>
          <p:cNvSpPr/>
          <p:nvPr/>
        </p:nvSpPr>
        <p:spPr>
          <a:xfrm>
            <a:off x="773827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Our Approach</a:t>
            </a:r>
            <a:endParaRPr sz="900">
              <a:solidFill>
                <a:srgbClr val="FFFFFF"/>
              </a:solidFill>
            </a:endParaRPr>
          </a:p>
        </p:txBody>
      </p:sp>
      <p:sp>
        <p:nvSpPr>
          <p:cNvPr id="292" name="Google Shape;292;p27"/>
          <p:cNvSpPr/>
          <p:nvPr/>
        </p:nvSpPr>
        <p:spPr>
          <a:xfrm>
            <a:off x="6656850" y="6593700"/>
            <a:ext cx="1207200" cy="279300"/>
          </a:xfrm>
          <a:prstGeom prst="homePlate">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Identify</a:t>
            </a:r>
            <a:endParaRPr sz="900">
              <a:solidFill>
                <a:srgbClr val="FFFFFF"/>
              </a:solidFill>
            </a:endParaRPr>
          </a:p>
        </p:txBody>
      </p:sp>
      <p:sp>
        <p:nvSpPr>
          <p:cNvPr id="293" name="Google Shape;293;p27"/>
          <p:cNvSpPr/>
          <p:nvPr/>
        </p:nvSpPr>
        <p:spPr>
          <a:xfrm>
            <a:off x="9906150"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Decision</a:t>
            </a:r>
            <a:endParaRPr sz="900">
              <a:solidFill>
                <a:srgbClr val="FFFFFF"/>
              </a:solidFill>
            </a:endParaRPr>
          </a:p>
        </p:txBody>
      </p:sp>
      <p:sp>
        <p:nvSpPr>
          <p:cNvPr id="294" name="Google Shape;294;p27"/>
          <p:cNvSpPr/>
          <p:nvPr/>
        </p:nvSpPr>
        <p:spPr>
          <a:xfrm>
            <a:off x="8820825" y="6591825"/>
            <a:ext cx="1207200" cy="279300"/>
          </a:xfrm>
          <a:prstGeom prst="chevron">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Discovery</a:t>
            </a:r>
            <a:endParaRPr sz="900">
              <a:solidFill>
                <a:srgbClr val="FFFFFF"/>
              </a:solidFill>
            </a:endParaRPr>
          </a:p>
        </p:txBody>
      </p:sp>
      <p:sp>
        <p:nvSpPr>
          <p:cNvPr id="295" name="Google Shape;295;p27"/>
          <p:cNvSpPr txBox="1">
            <a:spLocks noGrp="1"/>
          </p:cNvSpPr>
          <p:nvPr>
            <p:ph type="body" idx="1"/>
          </p:nvPr>
        </p:nvSpPr>
        <p:spPr>
          <a:xfrm>
            <a:off x="6096300" y="965188"/>
            <a:ext cx="5258100" cy="5211900"/>
          </a:xfrm>
          <a:prstGeom prst="rect">
            <a:avLst/>
          </a:prstGeom>
          <a:solidFill>
            <a:srgbClr val="0F346B"/>
          </a:solid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400" b="1">
                <a:solidFill>
                  <a:srgbClr val="FFFFFF"/>
                </a:solidFill>
                <a:latin typeface="Arial"/>
                <a:ea typeface="Arial"/>
                <a:cs typeface="Arial"/>
                <a:sym typeface="Arial"/>
              </a:rPr>
              <a:t>Proposal:</a:t>
            </a:r>
            <a:endParaRPr sz="2400" b="1">
              <a:solidFill>
                <a:srgbClr val="FFFFFF"/>
              </a:solidFill>
              <a:latin typeface="Arial"/>
              <a:ea typeface="Arial"/>
              <a:cs typeface="Arial"/>
              <a:sym typeface="Arial"/>
            </a:endParaRPr>
          </a:p>
          <a:p>
            <a:pPr marL="457200" lvl="0" indent="-342900" algn="l" rtl="0">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Shift analytics effort from operations to customer retention</a:t>
            </a:r>
            <a:endParaRPr sz="1800">
              <a:solidFill>
                <a:srgbClr val="FFFFFF"/>
              </a:solidFill>
              <a:latin typeface="Arial"/>
              <a:ea typeface="Arial"/>
              <a:cs typeface="Arial"/>
              <a:sym typeface="Arial"/>
            </a:endParaRPr>
          </a:p>
          <a:p>
            <a:pPr marL="457200" lvl="0" indent="-342900" algn="l" rtl="0">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Develop model to predict cancellations a week in advance</a:t>
            </a:r>
            <a:endParaRPr sz="18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1800">
              <a:solidFill>
                <a:srgbClr val="FFFFFF"/>
              </a:solidFill>
              <a:latin typeface="Arial"/>
              <a:ea typeface="Arial"/>
              <a:cs typeface="Arial"/>
              <a:sym typeface="Arial"/>
            </a:endParaRPr>
          </a:p>
          <a:p>
            <a:pPr marL="0" lvl="0" indent="0" algn="l" rtl="0">
              <a:lnSpc>
                <a:spcPct val="100000"/>
              </a:lnSpc>
              <a:spcBef>
                <a:spcPts val="0"/>
              </a:spcBef>
              <a:spcAft>
                <a:spcPts val="0"/>
              </a:spcAft>
              <a:buNone/>
            </a:pPr>
            <a:r>
              <a:rPr lang="en-US" sz="2400" b="1">
                <a:solidFill>
                  <a:srgbClr val="FFFFFF"/>
                </a:solidFill>
                <a:latin typeface="Arial"/>
                <a:ea typeface="Arial"/>
                <a:cs typeface="Arial"/>
                <a:sym typeface="Arial"/>
              </a:rPr>
              <a:t>Value:</a:t>
            </a:r>
            <a:endParaRPr sz="2400" b="1">
              <a:solidFill>
                <a:srgbClr val="FFFFFF"/>
              </a:solidFill>
              <a:latin typeface="Arial"/>
              <a:ea typeface="Arial"/>
              <a:cs typeface="Arial"/>
              <a:sym typeface="Arial"/>
            </a:endParaRPr>
          </a:p>
          <a:p>
            <a:pPr marL="457200" lvl="0" indent="-342900" algn="l" rtl="0">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Identify gaps in our offerings</a:t>
            </a:r>
            <a:endParaRPr sz="1800">
              <a:solidFill>
                <a:srgbClr val="FFFFFF"/>
              </a:solidFill>
              <a:latin typeface="Arial"/>
              <a:ea typeface="Arial"/>
              <a:cs typeface="Arial"/>
              <a:sym typeface="Arial"/>
            </a:endParaRPr>
          </a:p>
          <a:p>
            <a:pPr marL="914400" lvl="1" indent="-342900" algn="l" rtl="0">
              <a:lnSpc>
                <a:spcPct val="100000"/>
              </a:lnSpc>
              <a:spcBef>
                <a:spcPts val="0"/>
              </a:spcBef>
              <a:spcAft>
                <a:spcPts val="0"/>
              </a:spcAft>
              <a:buClr>
                <a:srgbClr val="FFFFFF"/>
              </a:buClr>
              <a:buSzPts val="1800"/>
              <a:buFont typeface="Arial"/>
              <a:buChar char="•"/>
            </a:pPr>
            <a:r>
              <a:rPr lang="en-US" sz="1400">
                <a:solidFill>
                  <a:srgbClr val="FFFFFF"/>
                </a:solidFill>
                <a:latin typeface="Arial"/>
                <a:ea typeface="Arial"/>
                <a:cs typeface="Arial"/>
                <a:sym typeface="Arial"/>
              </a:rPr>
              <a:t>For example, 81% of orders are 2-person plans, but 30% have children under 18</a:t>
            </a:r>
            <a:endParaRPr sz="1400">
              <a:solidFill>
                <a:srgbClr val="FFFFFF"/>
              </a:solidFill>
              <a:latin typeface="Arial"/>
              <a:ea typeface="Arial"/>
              <a:cs typeface="Arial"/>
              <a:sym typeface="Arial"/>
            </a:endParaRPr>
          </a:p>
          <a:p>
            <a:pPr marL="1371600" lvl="2" indent="-342900" algn="l" rtl="0">
              <a:lnSpc>
                <a:spcPct val="100000"/>
              </a:lnSpc>
              <a:spcBef>
                <a:spcPts val="0"/>
              </a:spcBef>
              <a:spcAft>
                <a:spcPts val="0"/>
              </a:spcAft>
              <a:buClr>
                <a:srgbClr val="FFFFFF"/>
              </a:buClr>
              <a:buSzPts val="1800"/>
              <a:buFont typeface="Arial"/>
              <a:buChar char="•"/>
            </a:pPr>
            <a:r>
              <a:rPr lang="en-US" sz="1400">
                <a:solidFill>
                  <a:srgbClr val="FFFFFF"/>
                </a:solidFill>
                <a:latin typeface="Arial"/>
                <a:ea typeface="Arial"/>
                <a:cs typeface="Arial"/>
                <a:sym typeface="Arial"/>
              </a:rPr>
              <a:t>Are people leaving because we don’t have a 3-person options? </a:t>
            </a:r>
            <a:endParaRPr sz="1400">
              <a:solidFill>
                <a:srgbClr val="FFFFFF"/>
              </a:solidFill>
              <a:latin typeface="Arial"/>
              <a:ea typeface="Arial"/>
              <a:cs typeface="Arial"/>
              <a:sym typeface="Arial"/>
            </a:endParaRPr>
          </a:p>
          <a:p>
            <a:pPr marL="1371600" lvl="2" indent="-342900" algn="l" rtl="0">
              <a:lnSpc>
                <a:spcPct val="100000"/>
              </a:lnSpc>
              <a:spcBef>
                <a:spcPts val="0"/>
              </a:spcBef>
              <a:spcAft>
                <a:spcPts val="0"/>
              </a:spcAft>
              <a:buClr>
                <a:srgbClr val="FFFFFF"/>
              </a:buClr>
              <a:buSzPts val="1800"/>
              <a:buFont typeface="Arial"/>
              <a:buChar char="•"/>
            </a:pPr>
            <a:r>
              <a:rPr lang="en-US" sz="1400">
                <a:solidFill>
                  <a:srgbClr val="FFFFFF"/>
                </a:solidFill>
                <a:latin typeface="Arial"/>
                <a:ea typeface="Arial"/>
                <a:cs typeface="Arial"/>
                <a:sym typeface="Arial"/>
              </a:rPr>
              <a:t>Or add-ons available?</a:t>
            </a:r>
            <a:r>
              <a:rPr lang="en-US" sz="1800">
                <a:solidFill>
                  <a:srgbClr val="FFFFFF"/>
                </a:solidFill>
                <a:latin typeface="Arial"/>
                <a:ea typeface="Arial"/>
                <a:cs typeface="Arial"/>
                <a:sym typeface="Arial"/>
              </a:rPr>
              <a:t>  </a:t>
            </a:r>
            <a:endParaRPr sz="1800">
              <a:solidFill>
                <a:srgbClr val="FFFFFF"/>
              </a:solidFill>
              <a:latin typeface="Arial"/>
              <a:ea typeface="Arial"/>
              <a:cs typeface="Arial"/>
              <a:sym typeface="Arial"/>
            </a:endParaRPr>
          </a:p>
          <a:p>
            <a:pPr marL="457200" lvl="0" indent="-342900" algn="l" rtl="0">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Saves money on operations </a:t>
            </a:r>
            <a:endParaRPr sz="1800">
              <a:solidFill>
                <a:srgbClr val="FFFFFF"/>
              </a:solidFill>
              <a:latin typeface="Arial"/>
              <a:ea typeface="Arial"/>
              <a:cs typeface="Arial"/>
              <a:sym typeface="Arial"/>
            </a:endParaRPr>
          </a:p>
          <a:p>
            <a:pPr marL="914400" lvl="1" indent="-317500" algn="l" rtl="0">
              <a:lnSpc>
                <a:spcPct val="100000"/>
              </a:lnSpc>
              <a:spcBef>
                <a:spcPts val="0"/>
              </a:spcBef>
              <a:spcAft>
                <a:spcPts val="0"/>
              </a:spcAft>
              <a:buClr>
                <a:srgbClr val="FFFFFF"/>
              </a:buClr>
              <a:buSzPts val="1400"/>
              <a:buFont typeface="Arial"/>
              <a:buChar char="•"/>
            </a:pPr>
            <a:r>
              <a:rPr lang="en-US" sz="1400">
                <a:solidFill>
                  <a:srgbClr val="FFFFFF"/>
                </a:solidFill>
                <a:latin typeface="Arial"/>
                <a:ea typeface="Arial"/>
                <a:cs typeface="Arial"/>
                <a:sym typeface="Arial"/>
              </a:rPr>
              <a:t>Don’t order food for people leaving</a:t>
            </a:r>
            <a:endParaRPr sz="1400">
              <a:solidFill>
                <a:srgbClr val="FFFFFF"/>
              </a:solidFill>
              <a:latin typeface="Arial"/>
              <a:ea typeface="Arial"/>
              <a:cs typeface="Arial"/>
              <a:sym typeface="Arial"/>
            </a:endParaRPr>
          </a:p>
          <a:p>
            <a:pPr marL="457200" lvl="0" indent="-342900" algn="l" rtl="0">
              <a:lnSpc>
                <a:spcPct val="100000"/>
              </a:lnSpc>
              <a:spcBef>
                <a:spcPts val="0"/>
              </a:spcBef>
              <a:spcAft>
                <a:spcPts val="0"/>
              </a:spcAft>
              <a:buClr>
                <a:srgbClr val="FFFFFF"/>
              </a:buClr>
              <a:buSzPts val="1800"/>
              <a:buFont typeface="Arial"/>
              <a:buChar char="•"/>
            </a:pPr>
            <a:r>
              <a:rPr lang="en-US" sz="1800">
                <a:solidFill>
                  <a:srgbClr val="FFFFFF"/>
                </a:solidFill>
                <a:latin typeface="Arial"/>
                <a:ea typeface="Arial"/>
                <a:cs typeface="Arial"/>
                <a:sym typeface="Arial"/>
              </a:rPr>
              <a:t>Presents opportunity to stop the departure</a:t>
            </a:r>
            <a:endParaRPr sz="1800">
              <a:solidFill>
                <a:srgbClr val="FFFFFF"/>
              </a:solidFill>
              <a:latin typeface="Arial"/>
              <a:ea typeface="Arial"/>
              <a:cs typeface="Arial"/>
              <a:sym typeface="Arial"/>
            </a:endParaRPr>
          </a:p>
          <a:p>
            <a:pPr marL="914400" lvl="1" indent="-317500" algn="l" rtl="0">
              <a:lnSpc>
                <a:spcPct val="100000"/>
              </a:lnSpc>
              <a:spcBef>
                <a:spcPts val="0"/>
              </a:spcBef>
              <a:spcAft>
                <a:spcPts val="0"/>
              </a:spcAft>
              <a:buClr>
                <a:srgbClr val="FFFFFF"/>
              </a:buClr>
              <a:buSzPts val="1400"/>
              <a:buFont typeface="Arial"/>
              <a:buChar char="•"/>
            </a:pPr>
            <a:r>
              <a:rPr lang="en-US" sz="1400">
                <a:solidFill>
                  <a:srgbClr val="FFFFFF"/>
                </a:solidFill>
                <a:latin typeface="Arial"/>
                <a:ea typeface="Arial"/>
                <a:cs typeface="Arial"/>
                <a:sym typeface="Arial"/>
              </a:rPr>
              <a:t>Offer a favorite meal off-cycle or discount for staying</a:t>
            </a:r>
            <a:endParaRPr sz="14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2400" b="1">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7F7F7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pSp>
        <p:nvGrpSpPr>
          <p:cNvPr id="300" name="Google Shape;300;p28"/>
          <p:cNvGrpSpPr/>
          <p:nvPr/>
        </p:nvGrpSpPr>
        <p:grpSpPr>
          <a:xfrm>
            <a:off x="802640" y="0"/>
            <a:ext cx="10474820" cy="6858120"/>
            <a:chOff x="802640" y="0"/>
            <a:chExt cx="10474820" cy="6858120"/>
          </a:xfrm>
        </p:grpSpPr>
        <p:sp>
          <p:nvSpPr>
            <p:cNvPr id="301" name="Google Shape;301;p28"/>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 name="Google Shape;302;p28"/>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3" name="Google Shape;303;p28"/>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304" name="Google Shape;304;p28"/>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305" name="Google Shape;305;p28"/>
          <p:cNvSpPr txBox="1"/>
          <p:nvPr/>
        </p:nvSpPr>
        <p:spPr>
          <a:xfrm>
            <a:off x="2999400" y="3203281"/>
            <a:ext cx="6081300" cy="843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FFC000"/>
                </a:solidFill>
              </a:rPr>
              <a:t>Opportunity 3</a:t>
            </a:r>
            <a:endParaRPr sz="2800" b="1">
              <a:solidFill>
                <a:srgbClr val="FFC000"/>
              </a:solidFill>
            </a:endParaRPr>
          </a:p>
          <a:p>
            <a:pPr marL="0" marR="0" lvl="0" indent="0" algn="ctr" rtl="0">
              <a:spcBef>
                <a:spcPts val="0"/>
              </a:spcBef>
              <a:spcAft>
                <a:spcPts val="0"/>
              </a:spcAft>
              <a:buNone/>
            </a:pPr>
            <a:r>
              <a:rPr lang="en-US" sz="2800">
                <a:solidFill>
                  <a:srgbClr val="0F346B"/>
                </a:solidFill>
              </a:rPr>
              <a:t>Recommendation System</a:t>
            </a:r>
            <a:endParaRPr sz="2800" i="0" u="none" strike="noStrike" cap="none">
              <a:solidFill>
                <a:srgbClr val="0F346B"/>
              </a:solidFill>
            </a:endParaRPr>
          </a:p>
        </p:txBody>
      </p:sp>
      <p:sp>
        <p:nvSpPr>
          <p:cNvPr id="306" name="Google Shape;306;p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29"/>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312" name="Google Shape;312;p29"/>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dirty="0">
                <a:solidFill>
                  <a:srgbClr val="0F346B"/>
                </a:solidFill>
                <a:latin typeface="Arial"/>
                <a:ea typeface="Arial"/>
                <a:cs typeface="Arial"/>
                <a:sym typeface="Arial"/>
              </a:rPr>
              <a:t>Opportunity 3: Recommendation System</a:t>
            </a:r>
            <a:endParaRPr sz="3000" b="1" dirty="0">
              <a:solidFill>
                <a:srgbClr val="0F346B"/>
              </a:solidFill>
              <a:latin typeface="Arial"/>
              <a:ea typeface="Arial"/>
              <a:cs typeface="Arial"/>
              <a:sym typeface="Arial"/>
            </a:endParaRPr>
          </a:p>
        </p:txBody>
      </p:sp>
      <p:sp>
        <p:nvSpPr>
          <p:cNvPr id="313" name="Google Shape;313;p29"/>
          <p:cNvSpPr txBox="1">
            <a:spLocks noGrp="1"/>
          </p:cNvSpPr>
          <p:nvPr>
            <p:ph type="body" idx="1"/>
          </p:nvPr>
        </p:nvSpPr>
        <p:spPr>
          <a:xfrm>
            <a:off x="838200" y="965200"/>
            <a:ext cx="4659300" cy="521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400" b="1">
                <a:solidFill>
                  <a:srgbClr val="7F7F7F"/>
                </a:solidFill>
                <a:latin typeface="Arial"/>
                <a:ea typeface="Arial"/>
                <a:cs typeface="Arial"/>
                <a:sym typeface="Arial"/>
              </a:rPr>
              <a:t>Current State: </a:t>
            </a:r>
            <a:endParaRPr sz="2400" b="1">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Use the same menu for all existing customers and it is not tailored to the taste of different customers; never implemented recommendation system before</a:t>
            </a:r>
            <a:endParaRPr sz="1800">
              <a:solidFill>
                <a:srgbClr val="7F7F7F"/>
              </a:solidFill>
              <a:latin typeface="Arial"/>
              <a:ea typeface="Arial"/>
              <a:cs typeface="Arial"/>
              <a:sym typeface="Arial"/>
            </a:endParaRPr>
          </a:p>
          <a:p>
            <a:pPr marL="0" lvl="0" indent="0" algn="l" rtl="0">
              <a:spcBef>
                <a:spcPts val="500"/>
              </a:spcBef>
              <a:spcAft>
                <a:spcPts val="0"/>
              </a:spcAft>
              <a:buNone/>
            </a:pPr>
            <a:endParaRPr sz="1800">
              <a:solidFill>
                <a:srgbClr val="7F7F7F"/>
              </a:solidFill>
              <a:latin typeface="Arial"/>
              <a:ea typeface="Arial"/>
              <a:cs typeface="Arial"/>
              <a:sym typeface="Arial"/>
            </a:endParaRPr>
          </a:p>
          <a:p>
            <a:pPr marL="0" lvl="0" indent="0" algn="l" rtl="0">
              <a:lnSpc>
                <a:spcPct val="100000"/>
              </a:lnSpc>
              <a:spcBef>
                <a:spcPts val="0"/>
              </a:spcBef>
              <a:spcAft>
                <a:spcPts val="0"/>
              </a:spcAft>
              <a:buNone/>
            </a:pPr>
            <a:r>
              <a:rPr lang="en-US" sz="2400" b="1">
                <a:solidFill>
                  <a:srgbClr val="7F7F7F"/>
                </a:solidFill>
                <a:latin typeface="Arial"/>
                <a:ea typeface="Arial"/>
                <a:cs typeface="Arial"/>
                <a:sym typeface="Arial"/>
              </a:rPr>
              <a:t>Weaknesses: </a:t>
            </a:r>
            <a:endParaRPr sz="2400" b="1">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The current landing page makes difficult for customers to choose what they want to it</a:t>
            </a:r>
            <a:endParaRPr sz="1800">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Customers might easily become overwhelmed and choose nothing</a:t>
            </a:r>
            <a:endParaRPr sz="1800">
              <a:solidFill>
                <a:srgbClr val="7F7F7F"/>
              </a:solidFill>
              <a:latin typeface="Arial"/>
              <a:ea typeface="Arial"/>
              <a:cs typeface="Arial"/>
              <a:sym typeface="Arial"/>
            </a:endParaRPr>
          </a:p>
          <a:p>
            <a:pPr marL="457200" lvl="0"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Subsequently, customers will cancel subscription services and our revenue will also suffer </a:t>
            </a:r>
            <a:endParaRPr sz="1800">
              <a:solidFill>
                <a:srgbClr val="7F7F7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7F7F7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7F7F7F"/>
              </a:solidFill>
              <a:latin typeface="Arial"/>
              <a:ea typeface="Arial"/>
              <a:cs typeface="Arial"/>
              <a:sym typeface="Arial"/>
            </a:endParaRPr>
          </a:p>
        </p:txBody>
      </p:sp>
      <p:sp>
        <p:nvSpPr>
          <p:cNvPr id="314" name="Google Shape;314;p29"/>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315" name="Google Shape;315;p29"/>
          <p:cNvSpPr/>
          <p:nvPr/>
        </p:nvSpPr>
        <p:spPr>
          <a:xfrm>
            <a:off x="10984800" y="6593700"/>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Summary</a:t>
            </a:r>
            <a:endParaRPr sz="900">
              <a:solidFill>
                <a:srgbClr val="FFFFFF"/>
              </a:solidFill>
            </a:endParaRPr>
          </a:p>
        </p:txBody>
      </p:sp>
      <p:sp>
        <p:nvSpPr>
          <p:cNvPr id="316" name="Google Shape;316;p29"/>
          <p:cNvSpPr/>
          <p:nvPr/>
        </p:nvSpPr>
        <p:spPr>
          <a:xfrm>
            <a:off x="773827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Our Approach</a:t>
            </a:r>
            <a:endParaRPr sz="900">
              <a:solidFill>
                <a:srgbClr val="FFFFFF"/>
              </a:solidFill>
            </a:endParaRPr>
          </a:p>
        </p:txBody>
      </p:sp>
      <p:sp>
        <p:nvSpPr>
          <p:cNvPr id="317" name="Google Shape;317;p29"/>
          <p:cNvSpPr/>
          <p:nvPr/>
        </p:nvSpPr>
        <p:spPr>
          <a:xfrm>
            <a:off x="6656850" y="6593700"/>
            <a:ext cx="1207200" cy="279300"/>
          </a:xfrm>
          <a:prstGeom prst="homePlate">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Identify</a:t>
            </a:r>
            <a:endParaRPr sz="900">
              <a:solidFill>
                <a:srgbClr val="FFFFFF"/>
              </a:solidFill>
            </a:endParaRPr>
          </a:p>
        </p:txBody>
      </p:sp>
      <p:sp>
        <p:nvSpPr>
          <p:cNvPr id="318" name="Google Shape;318;p29"/>
          <p:cNvSpPr/>
          <p:nvPr/>
        </p:nvSpPr>
        <p:spPr>
          <a:xfrm>
            <a:off x="9906150"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Decision</a:t>
            </a:r>
            <a:endParaRPr sz="900">
              <a:solidFill>
                <a:srgbClr val="FFFFFF"/>
              </a:solidFill>
            </a:endParaRPr>
          </a:p>
        </p:txBody>
      </p:sp>
      <p:sp>
        <p:nvSpPr>
          <p:cNvPr id="319" name="Google Shape;319;p29"/>
          <p:cNvSpPr/>
          <p:nvPr/>
        </p:nvSpPr>
        <p:spPr>
          <a:xfrm>
            <a:off x="8820825" y="6591825"/>
            <a:ext cx="1207200" cy="279300"/>
          </a:xfrm>
          <a:prstGeom prst="chevron">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Discovery</a:t>
            </a:r>
            <a:endParaRPr sz="900">
              <a:solidFill>
                <a:srgbClr val="FFFFFF"/>
              </a:solidFill>
            </a:endParaRPr>
          </a:p>
        </p:txBody>
      </p:sp>
      <p:sp>
        <p:nvSpPr>
          <p:cNvPr id="320" name="Google Shape;320;p29"/>
          <p:cNvSpPr/>
          <p:nvPr/>
        </p:nvSpPr>
        <p:spPr>
          <a:xfrm>
            <a:off x="6271550" y="873750"/>
            <a:ext cx="4066200" cy="508500"/>
          </a:xfrm>
          <a:prstGeom prst="rect">
            <a:avLst/>
          </a:prstGeom>
          <a:solidFill>
            <a:srgbClr val="88888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rPr>
              <a:t>Current Menu</a:t>
            </a:r>
            <a:endParaRPr>
              <a:solidFill>
                <a:schemeClr val="lt1"/>
              </a:solidFill>
            </a:endParaRPr>
          </a:p>
        </p:txBody>
      </p:sp>
      <p:pic>
        <p:nvPicPr>
          <p:cNvPr id="321" name="Google Shape;321;p29"/>
          <p:cNvPicPr preferRelativeResize="0"/>
          <p:nvPr/>
        </p:nvPicPr>
        <p:blipFill>
          <a:blip r:embed="rId4">
            <a:alphaModFix/>
          </a:blip>
          <a:stretch>
            <a:fillRect/>
          </a:stretch>
        </p:blipFill>
        <p:spPr>
          <a:xfrm>
            <a:off x="6287575" y="1570225"/>
            <a:ext cx="4124624" cy="2284975"/>
          </a:xfrm>
          <a:prstGeom prst="rect">
            <a:avLst/>
          </a:prstGeom>
          <a:noFill/>
          <a:ln>
            <a:noFill/>
          </a:ln>
        </p:spPr>
      </p:pic>
      <p:pic>
        <p:nvPicPr>
          <p:cNvPr id="322" name="Google Shape;322;p29"/>
          <p:cNvPicPr preferRelativeResize="0"/>
          <p:nvPr/>
        </p:nvPicPr>
        <p:blipFill>
          <a:blip r:embed="rId5">
            <a:alphaModFix/>
          </a:blip>
          <a:stretch>
            <a:fillRect/>
          </a:stretch>
        </p:blipFill>
        <p:spPr>
          <a:xfrm>
            <a:off x="6287575" y="3976375"/>
            <a:ext cx="2702151" cy="1269450"/>
          </a:xfrm>
          <a:prstGeom prst="rect">
            <a:avLst/>
          </a:prstGeom>
          <a:noFill/>
          <a:ln>
            <a:noFill/>
          </a:ln>
        </p:spPr>
      </p:pic>
      <p:sp>
        <p:nvSpPr>
          <p:cNvPr id="323" name="Google Shape;323;p29"/>
          <p:cNvSpPr txBox="1"/>
          <p:nvPr/>
        </p:nvSpPr>
        <p:spPr>
          <a:xfrm>
            <a:off x="6307400" y="5367000"/>
            <a:ext cx="3994500" cy="338700"/>
          </a:xfrm>
          <a:prstGeom prst="rect">
            <a:avLst/>
          </a:prstGeom>
          <a:solidFill>
            <a:srgbClr val="88888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Don’t know what to choose</a:t>
            </a:r>
            <a:endParaRPr>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30"/>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329" name="Google Shape;329;p30"/>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Opportunity 3: Recommendation System</a:t>
            </a:r>
            <a:endParaRPr sz="3000" b="1">
              <a:solidFill>
                <a:srgbClr val="0F346B"/>
              </a:solidFill>
              <a:latin typeface="Arial"/>
              <a:ea typeface="Arial"/>
              <a:cs typeface="Arial"/>
              <a:sym typeface="Arial"/>
            </a:endParaRPr>
          </a:p>
        </p:txBody>
      </p:sp>
      <p:sp>
        <p:nvSpPr>
          <p:cNvPr id="330" name="Google Shape;330;p30"/>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
        <p:nvSpPr>
          <p:cNvPr id="331" name="Google Shape;331;p30"/>
          <p:cNvSpPr/>
          <p:nvPr/>
        </p:nvSpPr>
        <p:spPr>
          <a:xfrm>
            <a:off x="10984800" y="6593700"/>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Summary</a:t>
            </a:r>
            <a:endParaRPr sz="900">
              <a:solidFill>
                <a:srgbClr val="FFFFFF"/>
              </a:solidFill>
            </a:endParaRPr>
          </a:p>
        </p:txBody>
      </p:sp>
      <p:sp>
        <p:nvSpPr>
          <p:cNvPr id="332" name="Google Shape;332;p30"/>
          <p:cNvSpPr/>
          <p:nvPr/>
        </p:nvSpPr>
        <p:spPr>
          <a:xfrm>
            <a:off x="773827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Our Approach</a:t>
            </a:r>
            <a:endParaRPr sz="900">
              <a:solidFill>
                <a:srgbClr val="FFFFFF"/>
              </a:solidFill>
            </a:endParaRPr>
          </a:p>
        </p:txBody>
      </p:sp>
      <p:sp>
        <p:nvSpPr>
          <p:cNvPr id="333" name="Google Shape;333;p30"/>
          <p:cNvSpPr/>
          <p:nvPr/>
        </p:nvSpPr>
        <p:spPr>
          <a:xfrm>
            <a:off x="6656850" y="6593700"/>
            <a:ext cx="1207200" cy="279300"/>
          </a:xfrm>
          <a:prstGeom prst="homePlate">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Identify</a:t>
            </a:r>
            <a:endParaRPr sz="900">
              <a:solidFill>
                <a:srgbClr val="FFFFFF"/>
              </a:solidFill>
            </a:endParaRPr>
          </a:p>
        </p:txBody>
      </p:sp>
      <p:sp>
        <p:nvSpPr>
          <p:cNvPr id="334" name="Google Shape;334;p30"/>
          <p:cNvSpPr/>
          <p:nvPr/>
        </p:nvSpPr>
        <p:spPr>
          <a:xfrm>
            <a:off x="9906150"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Decision</a:t>
            </a:r>
            <a:endParaRPr sz="900">
              <a:solidFill>
                <a:srgbClr val="FFFFFF"/>
              </a:solidFill>
            </a:endParaRPr>
          </a:p>
        </p:txBody>
      </p:sp>
      <p:sp>
        <p:nvSpPr>
          <p:cNvPr id="335" name="Google Shape;335;p30"/>
          <p:cNvSpPr/>
          <p:nvPr/>
        </p:nvSpPr>
        <p:spPr>
          <a:xfrm>
            <a:off x="8820825" y="6591825"/>
            <a:ext cx="1207200" cy="279300"/>
          </a:xfrm>
          <a:prstGeom prst="chevron">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Discovery</a:t>
            </a:r>
            <a:endParaRPr sz="900">
              <a:solidFill>
                <a:srgbClr val="FFFFFF"/>
              </a:solidFill>
            </a:endParaRPr>
          </a:p>
        </p:txBody>
      </p:sp>
      <p:sp>
        <p:nvSpPr>
          <p:cNvPr id="336" name="Google Shape;336;p30"/>
          <p:cNvSpPr txBox="1">
            <a:spLocks noGrp="1"/>
          </p:cNvSpPr>
          <p:nvPr>
            <p:ph type="body" idx="1"/>
          </p:nvPr>
        </p:nvSpPr>
        <p:spPr>
          <a:xfrm>
            <a:off x="984900" y="1116025"/>
            <a:ext cx="4190700" cy="4899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400" b="1">
                <a:solidFill>
                  <a:srgbClr val="0944A1"/>
                </a:solidFill>
                <a:latin typeface="Arial"/>
                <a:ea typeface="Arial"/>
                <a:cs typeface="Arial"/>
                <a:sym typeface="Arial"/>
              </a:rPr>
              <a:t>Proposal:</a:t>
            </a:r>
            <a:endParaRPr sz="2400" b="1">
              <a:solidFill>
                <a:srgbClr val="0944A1"/>
              </a:solidFill>
              <a:latin typeface="Arial"/>
              <a:ea typeface="Arial"/>
              <a:cs typeface="Arial"/>
              <a:sym typeface="Arial"/>
            </a:endParaRPr>
          </a:p>
          <a:p>
            <a:pPr marL="457200" lvl="0" indent="-342900" algn="l" rtl="0">
              <a:lnSpc>
                <a:spcPct val="100000"/>
              </a:lnSpc>
              <a:spcBef>
                <a:spcPts val="0"/>
              </a:spcBef>
              <a:spcAft>
                <a:spcPts val="0"/>
              </a:spcAft>
              <a:buClr>
                <a:srgbClr val="999999"/>
              </a:buClr>
              <a:buSzPts val="1800"/>
              <a:buChar char="•"/>
            </a:pPr>
            <a:r>
              <a:rPr lang="en-US" sz="1800">
                <a:solidFill>
                  <a:srgbClr val="999999"/>
                </a:solidFill>
                <a:latin typeface="Arial"/>
                <a:ea typeface="Arial"/>
                <a:cs typeface="Arial"/>
                <a:sym typeface="Arial"/>
              </a:rPr>
              <a:t>Design Machine Learning powered recommendation system to provide personalized menu based on individuals’ preferences, taste and historical purchase data </a:t>
            </a:r>
            <a:endParaRPr sz="1800">
              <a:solidFill>
                <a:srgbClr val="999999"/>
              </a:solidFill>
              <a:latin typeface="Arial"/>
              <a:ea typeface="Arial"/>
              <a:cs typeface="Arial"/>
              <a:sym typeface="Arial"/>
            </a:endParaRPr>
          </a:p>
          <a:p>
            <a:pPr marL="0" lvl="0" indent="0" algn="l" rtl="0">
              <a:lnSpc>
                <a:spcPct val="100000"/>
              </a:lnSpc>
              <a:spcBef>
                <a:spcPts val="0"/>
              </a:spcBef>
              <a:spcAft>
                <a:spcPts val="0"/>
              </a:spcAft>
              <a:buNone/>
            </a:pPr>
            <a:endParaRPr sz="2400" b="1">
              <a:solidFill>
                <a:srgbClr val="999999"/>
              </a:solidFill>
              <a:latin typeface="Arial"/>
              <a:ea typeface="Arial"/>
              <a:cs typeface="Arial"/>
              <a:sym typeface="Arial"/>
            </a:endParaRPr>
          </a:p>
          <a:p>
            <a:pPr marL="0" lvl="0" indent="0" algn="l" rtl="0">
              <a:lnSpc>
                <a:spcPct val="100000"/>
              </a:lnSpc>
              <a:spcBef>
                <a:spcPts val="0"/>
              </a:spcBef>
              <a:spcAft>
                <a:spcPts val="0"/>
              </a:spcAft>
              <a:buNone/>
            </a:pPr>
            <a:r>
              <a:rPr lang="en-US" sz="2400" b="1">
                <a:solidFill>
                  <a:srgbClr val="0944A1"/>
                </a:solidFill>
                <a:latin typeface="Arial"/>
                <a:ea typeface="Arial"/>
                <a:cs typeface="Arial"/>
                <a:sym typeface="Arial"/>
              </a:rPr>
              <a:t>Value:</a:t>
            </a:r>
            <a:endParaRPr sz="2400" b="1">
              <a:solidFill>
                <a:srgbClr val="0944A1"/>
              </a:solidFill>
              <a:latin typeface="Arial"/>
              <a:ea typeface="Arial"/>
              <a:cs typeface="Arial"/>
              <a:sym typeface="Arial"/>
            </a:endParaRPr>
          </a:p>
          <a:p>
            <a:pPr marL="457200" lvl="0" indent="-342900" algn="l" rtl="0">
              <a:lnSpc>
                <a:spcPct val="100000"/>
              </a:lnSpc>
              <a:spcBef>
                <a:spcPts val="0"/>
              </a:spcBef>
              <a:spcAft>
                <a:spcPts val="0"/>
              </a:spcAft>
              <a:buClr>
                <a:srgbClr val="999999"/>
              </a:buClr>
              <a:buSzPts val="1800"/>
              <a:buFont typeface="Arial"/>
              <a:buChar char="•"/>
            </a:pPr>
            <a:r>
              <a:rPr lang="en-US" sz="1800">
                <a:solidFill>
                  <a:srgbClr val="999999"/>
                </a:solidFill>
                <a:latin typeface="Arial"/>
                <a:ea typeface="Arial"/>
                <a:cs typeface="Arial"/>
                <a:sym typeface="Arial"/>
              </a:rPr>
              <a:t>Differentiate our brand from the rest of competitors </a:t>
            </a:r>
            <a:endParaRPr sz="1800">
              <a:solidFill>
                <a:srgbClr val="999999"/>
              </a:solidFill>
              <a:latin typeface="Arial"/>
              <a:ea typeface="Arial"/>
              <a:cs typeface="Arial"/>
              <a:sym typeface="Arial"/>
            </a:endParaRPr>
          </a:p>
          <a:p>
            <a:pPr marL="457200" lvl="0" indent="-342900" algn="l" rtl="0">
              <a:lnSpc>
                <a:spcPct val="100000"/>
              </a:lnSpc>
              <a:spcBef>
                <a:spcPts val="0"/>
              </a:spcBef>
              <a:spcAft>
                <a:spcPts val="0"/>
              </a:spcAft>
              <a:buClr>
                <a:srgbClr val="999999"/>
              </a:buClr>
              <a:buSzPts val="1800"/>
              <a:buFont typeface="Arial"/>
              <a:buChar char="•"/>
            </a:pPr>
            <a:r>
              <a:rPr lang="en-US" sz="1800">
                <a:solidFill>
                  <a:srgbClr val="999999"/>
                </a:solidFill>
                <a:latin typeface="Arial"/>
                <a:ea typeface="Arial"/>
                <a:cs typeface="Arial"/>
                <a:sym typeface="Arial"/>
              </a:rPr>
              <a:t>Improve customers’ decision making process and thus enhance revenues by selling more recipes </a:t>
            </a:r>
            <a:endParaRPr sz="1800">
              <a:solidFill>
                <a:srgbClr val="999999"/>
              </a:solidFill>
              <a:latin typeface="Arial"/>
              <a:ea typeface="Arial"/>
              <a:cs typeface="Arial"/>
              <a:sym typeface="Arial"/>
            </a:endParaRPr>
          </a:p>
          <a:p>
            <a:pPr marL="457200" lvl="0" indent="0" algn="l" rtl="0">
              <a:lnSpc>
                <a:spcPct val="100000"/>
              </a:lnSpc>
              <a:spcBef>
                <a:spcPts val="0"/>
              </a:spcBef>
              <a:spcAft>
                <a:spcPts val="0"/>
              </a:spcAft>
              <a:buNone/>
            </a:pPr>
            <a:endParaRPr sz="18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2400" b="1">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7F7F7F"/>
              </a:solidFill>
              <a:latin typeface="Arial"/>
              <a:ea typeface="Arial"/>
              <a:cs typeface="Arial"/>
              <a:sym typeface="Arial"/>
            </a:endParaRPr>
          </a:p>
        </p:txBody>
      </p:sp>
      <p:sp>
        <p:nvSpPr>
          <p:cNvPr id="337" name="Google Shape;337;p30"/>
          <p:cNvSpPr/>
          <p:nvPr/>
        </p:nvSpPr>
        <p:spPr>
          <a:xfrm>
            <a:off x="6176900" y="1038125"/>
            <a:ext cx="3994500" cy="508500"/>
          </a:xfrm>
          <a:prstGeom prst="rect">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rPr>
              <a:t>Proposed Menu Offering </a:t>
            </a:r>
            <a:endParaRPr>
              <a:solidFill>
                <a:schemeClr val="lt1"/>
              </a:solidFill>
            </a:endParaRPr>
          </a:p>
        </p:txBody>
      </p:sp>
      <p:sp>
        <p:nvSpPr>
          <p:cNvPr id="338" name="Google Shape;338;p30"/>
          <p:cNvSpPr txBox="1"/>
          <p:nvPr/>
        </p:nvSpPr>
        <p:spPr>
          <a:xfrm>
            <a:off x="6181550" y="1785488"/>
            <a:ext cx="1933200" cy="1798500"/>
          </a:xfrm>
          <a:prstGeom prst="rect">
            <a:avLst/>
          </a:prstGeom>
          <a:noFill/>
          <a:ln w="9525" cap="flat" cmpd="sng">
            <a:solidFill>
              <a:srgbClr val="0944A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000099"/>
                </a:solidFill>
                <a:latin typeface="Calibri"/>
                <a:ea typeface="Calibri"/>
                <a:cs typeface="Calibri"/>
                <a:sym typeface="Calibri"/>
              </a:rPr>
              <a:t>Personal Taste </a:t>
            </a:r>
            <a:endParaRPr b="1">
              <a:solidFill>
                <a:srgbClr val="000099"/>
              </a:solidFill>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Favorite cuisine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Calorie intake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Cooking skills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Available cooking time</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Food restrictions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p:txBody>
      </p:sp>
      <p:sp>
        <p:nvSpPr>
          <p:cNvPr id="339" name="Google Shape;339;p30"/>
          <p:cNvSpPr txBox="1"/>
          <p:nvPr/>
        </p:nvSpPr>
        <p:spPr>
          <a:xfrm>
            <a:off x="8235500" y="1785488"/>
            <a:ext cx="1933200" cy="1798500"/>
          </a:xfrm>
          <a:prstGeom prst="rect">
            <a:avLst/>
          </a:prstGeom>
          <a:noFill/>
          <a:ln w="9525" cap="flat" cmpd="sng">
            <a:solidFill>
              <a:srgbClr val="0944A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300" b="1">
                <a:solidFill>
                  <a:srgbClr val="000099"/>
                </a:solidFill>
                <a:highlight>
                  <a:srgbClr val="FFFFFF"/>
                </a:highlight>
              </a:rPr>
              <a:t>Additional info</a:t>
            </a:r>
            <a:endParaRPr sz="1300" b="1">
              <a:solidFill>
                <a:srgbClr val="000099"/>
              </a:solidFill>
              <a:highlight>
                <a:srgbClr val="FFFFFF"/>
              </a:highlight>
            </a:endParaRPr>
          </a:p>
          <a:p>
            <a:pPr marL="457200" lvl="0" indent="-311150" algn="l" rtl="0">
              <a:spcBef>
                <a:spcPts val="0"/>
              </a:spcBef>
              <a:spcAft>
                <a:spcPts val="0"/>
              </a:spcAft>
              <a:buClr>
                <a:srgbClr val="221F1F"/>
              </a:buClr>
              <a:buSzPts val="1300"/>
              <a:buChar char="●"/>
            </a:pPr>
            <a:r>
              <a:rPr lang="en-US" sz="1300">
                <a:solidFill>
                  <a:srgbClr val="221F1F"/>
                </a:solidFill>
                <a:highlight>
                  <a:srgbClr val="FFFFFF"/>
                </a:highlight>
              </a:rPr>
              <a:t>Your order history and recipes review</a:t>
            </a:r>
            <a:endParaRPr sz="1300">
              <a:solidFill>
                <a:srgbClr val="221F1F"/>
              </a:solidFill>
              <a:highlight>
                <a:srgbClr val="FFFFFF"/>
              </a:highlight>
            </a:endParaRPr>
          </a:p>
          <a:p>
            <a:pPr marL="457200" lvl="0" indent="-311150" algn="l" rtl="0">
              <a:spcBef>
                <a:spcPts val="0"/>
              </a:spcBef>
              <a:spcAft>
                <a:spcPts val="0"/>
              </a:spcAft>
              <a:buClr>
                <a:srgbClr val="221F1F"/>
              </a:buClr>
              <a:buSzPts val="1300"/>
              <a:buChar char="●"/>
            </a:pPr>
            <a:r>
              <a:rPr lang="en-US" sz="1300">
                <a:solidFill>
                  <a:srgbClr val="221F1F"/>
                </a:solidFill>
                <a:highlight>
                  <a:srgbClr val="FFFFFF"/>
                </a:highlight>
              </a:rPr>
              <a:t>Other members with similar tastes and preferences </a:t>
            </a:r>
            <a:endParaRPr>
              <a:latin typeface="Calibri"/>
              <a:ea typeface="Calibri"/>
              <a:cs typeface="Calibri"/>
              <a:sym typeface="Calibri"/>
            </a:endParaRPr>
          </a:p>
        </p:txBody>
      </p:sp>
      <p:sp>
        <p:nvSpPr>
          <p:cNvPr id="340" name="Google Shape;340;p30"/>
          <p:cNvSpPr/>
          <p:nvPr/>
        </p:nvSpPr>
        <p:spPr>
          <a:xfrm>
            <a:off x="8047700" y="3736388"/>
            <a:ext cx="252900" cy="338700"/>
          </a:xfrm>
          <a:prstGeom prst="downArrow">
            <a:avLst>
              <a:gd name="adj1" fmla="val 50000"/>
              <a:gd name="adj2"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 name="Google Shape;341;p30"/>
          <p:cNvPicPr preferRelativeResize="0"/>
          <p:nvPr/>
        </p:nvPicPr>
        <p:blipFill rotWithShape="1">
          <a:blip r:embed="rId4">
            <a:alphaModFix/>
          </a:blip>
          <a:srcRect b="5793"/>
          <a:stretch/>
        </p:blipFill>
        <p:spPr>
          <a:xfrm>
            <a:off x="6157750" y="4227487"/>
            <a:ext cx="1207200" cy="1137249"/>
          </a:xfrm>
          <a:prstGeom prst="rect">
            <a:avLst/>
          </a:prstGeom>
          <a:noFill/>
          <a:ln>
            <a:noFill/>
          </a:ln>
        </p:spPr>
      </p:pic>
      <p:pic>
        <p:nvPicPr>
          <p:cNvPr id="342" name="Google Shape;342;p30"/>
          <p:cNvPicPr preferRelativeResize="0"/>
          <p:nvPr/>
        </p:nvPicPr>
        <p:blipFill rotWithShape="1">
          <a:blip r:embed="rId5">
            <a:alphaModFix/>
          </a:blip>
          <a:srcRect r="12441"/>
          <a:stretch/>
        </p:blipFill>
        <p:spPr>
          <a:xfrm>
            <a:off x="7450100" y="4227498"/>
            <a:ext cx="1327650" cy="1137240"/>
          </a:xfrm>
          <a:prstGeom prst="rect">
            <a:avLst/>
          </a:prstGeom>
          <a:noFill/>
          <a:ln>
            <a:noFill/>
          </a:ln>
        </p:spPr>
      </p:pic>
      <p:pic>
        <p:nvPicPr>
          <p:cNvPr id="343" name="Google Shape;343;p30"/>
          <p:cNvPicPr preferRelativeResize="0"/>
          <p:nvPr/>
        </p:nvPicPr>
        <p:blipFill rotWithShape="1">
          <a:blip r:embed="rId6">
            <a:alphaModFix/>
          </a:blip>
          <a:srcRect t="5793"/>
          <a:stretch/>
        </p:blipFill>
        <p:spPr>
          <a:xfrm>
            <a:off x="8862900" y="4227488"/>
            <a:ext cx="1327648" cy="1137250"/>
          </a:xfrm>
          <a:prstGeom prst="rect">
            <a:avLst/>
          </a:prstGeom>
          <a:noFill/>
          <a:ln>
            <a:noFill/>
          </a:ln>
        </p:spPr>
      </p:pic>
      <p:sp>
        <p:nvSpPr>
          <p:cNvPr id="344" name="Google Shape;344;p30"/>
          <p:cNvSpPr txBox="1"/>
          <p:nvPr/>
        </p:nvSpPr>
        <p:spPr>
          <a:xfrm>
            <a:off x="6141050" y="5571013"/>
            <a:ext cx="4066200" cy="338700"/>
          </a:xfrm>
          <a:prstGeom prst="rect">
            <a:avLst/>
          </a:prstGeom>
          <a:solidFill>
            <a:srgbClr val="0944A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You get recipes for your most favorite food</a:t>
            </a:r>
            <a:endParaRPr>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pSp>
        <p:nvGrpSpPr>
          <p:cNvPr id="349" name="Google Shape;349;p31"/>
          <p:cNvGrpSpPr/>
          <p:nvPr/>
        </p:nvGrpSpPr>
        <p:grpSpPr>
          <a:xfrm>
            <a:off x="802640" y="0"/>
            <a:ext cx="10474820" cy="6858120"/>
            <a:chOff x="802640" y="0"/>
            <a:chExt cx="10474820" cy="6858120"/>
          </a:xfrm>
        </p:grpSpPr>
        <p:sp>
          <p:nvSpPr>
            <p:cNvPr id="350" name="Google Shape;350;p31"/>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 name="Google Shape;351;p31"/>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52" name="Google Shape;352;p31"/>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353" name="Google Shape;353;p31"/>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354" name="Google Shape;354;p31"/>
          <p:cNvSpPr txBox="1"/>
          <p:nvPr/>
        </p:nvSpPr>
        <p:spPr>
          <a:xfrm>
            <a:off x="3860800" y="3190241"/>
            <a:ext cx="4287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Decision</a:t>
            </a:r>
            <a:endParaRPr sz="2800" b="1" i="0" u="none" strike="noStrike" cap="none">
              <a:solidFill>
                <a:srgbClr val="0F346B"/>
              </a:solidFill>
              <a:latin typeface="Arial"/>
              <a:ea typeface="Arial"/>
              <a:cs typeface="Arial"/>
              <a:sym typeface="Arial"/>
            </a:endParaRPr>
          </a:p>
        </p:txBody>
      </p:sp>
      <p:sp>
        <p:nvSpPr>
          <p:cNvPr id="355" name="Google Shape;355;p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92" name="Google Shape;92;p14"/>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Agenda</a:t>
            </a:r>
            <a:endParaRPr sz="3000" b="1">
              <a:solidFill>
                <a:srgbClr val="0F346B"/>
              </a:solidFill>
              <a:latin typeface="Arial"/>
              <a:ea typeface="Arial"/>
              <a:cs typeface="Arial"/>
              <a:sym typeface="Arial"/>
            </a:endParaRPr>
          </a:p>
        </p:txBody>
      </p:sp>
      <p:sp>
        <p:nvSpPr>
          <p:cNvPr id="93" name="Google Shape;93;p14"/>
          <p:cNvSpPr txBox="1">
            <a:spLocks noGrp="1"/>
          </p:cNvSpPr>
          <p:nvPr>
            <p:ph type="body" idx="1"/>
          </p:nvPr>
        </p:nvSpPr>
        <p:spPr>
          <a:xfrm>
            <a:off x="838200" y="965200"/>
            <a:ext cx="10515600" cy="52119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Identifying Opportunities</a:t>
            </a:r>
            <a:endParaRPr sz="2400">
              <a:solidFill>
                <a:srgbClr val="7F7F7F"/>
              </a:solidFill>
              <a:latin typeface="Arial"/>
              <a:ea typeface="Arial"/>
              <a:cs typeface="Arial"/>
              <a:sym typeface="Arial"/>
            </a:endParaRPr>
          </a:p>
          <a:p>
            <a:pPr marL="914400" lvl="1" indent="-381000" algn="l" rtl="0">
              <a:lnSpc>
                <a:spcPct val="100000"/>
              </a:lnSpc>
              <a:spcBef>
                <a:spcPts val="0"/>
              </a:spcBef>
              <a:spcAft>
                <a:spcPts val="0"/>
              </a:spcAft>
              <a:buClr>
                <a:srgbClr val="7F7F7F"/>
              </a:buClr>
              <a:buSzPts val="2400"/>
              <a:buFont typeface="Arial"/>
              <a:buChar char="○"/>
            </a:pPr>
            <a:r>
              <a:rPr lang="en-US">
                <a:solidFill>
                  <a:srgbClr val="7F7F7F"/>
                </a:solidFill>
                <a:latin typeface="Arial"/>
                <a:ea typeface="Arial"/>
                <a:cs typeface="Arial"/>
                <a:sym typeface="Arial"/>
              </a:rPr>
              <a:t>Questions Asked</a:t>
            </a:r>
            <a:endParaRPr sz="2400">
              <a:solidFill>
                <a:srgbClr val="7F7F7F"/>
              </a:solidFill>
              <a:latin typeface="Arial"/>
              <a:ea typeface="Arial"/>
              <a:cs typeface="Arial"/>
              <a:sym typeface="Arial"/>
            </a:endParaRPr>
          </a:p>
          <a:p>
            <a:pPr marL="914400" lvl="1" indent="-381000" algn="l" rtl="0">
              <a:lnSpc>
                <a:spcPct val="100000"/>
              </a:lnSpc>
              <a:spcBef>
                <a:spcPts val="0"/>
              </a:spcBef>
              <a:spcAft>
                <a:spcPts val="0"/>
              </a:spcAft>
              <a:buClr>
                <a:srgbClr val="7F7F7F"/>
              </a:buClr>
              <a:buSzPts val="2400"/>
              <a:buChar char="○"/>
            </a:pPr>
            <a:r>
              <a:rPr lang="en-US">
                <a:solidFill>
                  <a:srgbClr val="7F7F7F"/>
                </a:solidFill>
                <a:latin typeface="Arial"/>
                <a:ea typeface="Arial"/>
                <a:cs typeface="Arial"/>
                <a:sym typeface="Arial"/>
              </a:rPr>
              <a:t>Key Issues</a:t>
            </a:r>
            <a:endParaRPr sz="2400">
              <a:solidFill>
                <a:srgbClr val="7F7F7F"/>
              </a:solidFill>
              <a:latin typeface="Arial"/>
              <a:ea typeface="Arial"/>
              <a:cs typeface="Arial"/>
              <a:sym typeface="Arial"/>
            </a:endParaRPr>
          </a:p>
          <a:p>
            <a:pPr marL="914400" lvl="1" indent="-381000" algn="l" rtl="0">
              <a:lnSpc>
                <a:spcPct val="100000"/>
              </a:lnSpc>
              <a:spcBef>
                <a:spcPts val="0"/>
              </a:spcBef>
              <a:spcAft>
                <a:spcPts val="0"/>
              </a:spcAft>
              <a:buClr>
                <a:srgbClr val="7F7F7F"/>
              </a:buClr>
              <a:buSzPts val="2400"/>
              <a:buChar char="○"/>
            </a:pPr>
            <a:r>
              <a:rPr lang="en-US">
                <a:solidFill>
                  <a:srgbClr val="7F7F7F"/>
                </a:solidFill>
                <a:latin typeface="Arial"/>
                <a:ea typeface="Arial"/>
                <a:cs typeface="Arial"/>
                <a:sym typeface="Arial"/>
              </a:rPr>
              <a:t>Value Chain</a:t>
            </a:r>
            <a:endParaRPr>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Our Approach</a:t>
            </a:r>
            <a:endParaRPr sz="2400">
              <a:solidFill>
                <a:srgbClr val="7F7F7F"/>
              </a:solidFill>
              <a:latin typeface="Arial"/>
              <a:ea typeface="Arial"/>
              <a:cs typeface="Arial"/>
              <a:sym typeface="Arial"/>
            </a:endParaRPr>
          </a:p>
          <a:p>
            <a:pPr marL="914400" lvl="1" indent="-381000" algn="l" rtl="0">
              <a:lnSpc>
                <a:spcPct val="100000"/>
              </a:lnSpc>
              <a:spcBef>
                <a:spcPts val="0"/>
              </a:spcBef>
              <a:spcAft>
                <a:spcPts val="0"/>
              </a:spcAft>
              <a:buClr>
                <a:srgbClr val="7F7F7F"/>
              </a:buClr>
              <a:buSzPts val="2400"/>
              <a:buFont typeface="Arial"/>
              <a:buChar char="○"/>
            </a:pPr>
            <a:r>
              <a:rPr lang="en-US">
                <a:solidFill>
                  <a:srgbClr val="7F7F7F"/>
                </a:solidFill>
                <a:latin typeface="Arial"/>
                <a:ea typeface="Arial"/>
                <a:cs typeface="Arial"/>
                <a:sym typeface="Arial"/>
              </a:rPr>
              <a:t>Opportunity Evaluation Process</a:t>
            </a:r>
            <a:endParaRPr>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Font typeface="Arial"/>
              <a:buChar char="○"/>
            </a:pPr>
            <a:r>
              <a:rPr lang="en-US">
                <a:solidFill>
                  <a:srgbClr val="7F7F7F"/>
                </a:solidFill>
                <a:latin typeface="Arial"/>
                <a:ea typeface="Arial"/>
                <a:cs typeface="Arial"/>
                <a:sym typeface="Arial"/>
              </a:rPr>
              <a:t>Opportunity Scoring Method</a:t>
            </a:r>
            <a:endParaRPr>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Opportunity Discovery</a:t>
            </a:r>
            <a:endParaRPr sz="2400">
              <a:solidFill>
                <a:srgbClr val="7F7F7F"/>
              </a:solidFill>
              <a:latin typeface="Arial"/>
              <a:ea typeface="Arial"/>
              <a:cs typeface="Arial"/>
              <a:sym typeface="Arial"/>
            </a:endParaRPr>
          </a:p>
          <a:p>
            <a:pPr marL="914400" lvl="1" indent="-381000" algn="l" rtl="0">
              <a:lnSpc>
                <a:spcPct val="100000"/>
              </a:lnSpc>
              <a:spcBef>
                <a:spcPts val="0"/>
              </a:spcBef>
              <a:spcAft>
                <a:spcPts val="0"/>
              </a:spcAft>
              <a:buClr>
                <a:srgbClr val="7F7F7F"/>
              </a:buClr>
              <a:buSzPts val="2400"/>
              <a:buChar char="○"/>
            </a:pPr>
            <a:r>
              <a:rPr lang="en-US">
                <a:solidFill>
                  <a:srgbClr val="7F7F7F"/>
                </a:solidFill>
                <a:latin typeface="Arial"/>
                <a:ea typeface="Arial"/>
                <a:cs typeface="Arial"/>
                <a:sym typeface="Arial"/>
              </a:rPr>
              <a:t>(1) Customer Acquisition Dashboards</a:t>
            </a:r>
            <a:endParaRPr>
              <a:solidFill>
                <a:srgbClr val="7F7F7F"/>
              </a:solidFill>
              <a:latin typeface="Arial"/>
              <a:ea typeface="Arial"/>
              <a:cs typeface="Arial"/>
              <a:sym typeface="Arial"/>
            </a:endParaRPr>
          </a:p>
          <a:p>
            <a:pPr marL="914400" lvl="1" indent="-381000" algn="l" rtl="0">
              <a:lnSpc>
                <a:spcPct val="100000"/>
              </a:lnSpc>
              <a:spcBef>
                <a:spcPts val="0"/>
              </a:spcBef>
              <a:spcAft>
                <a:spcPts val="0"/>
              </a:spcAft>
              <a:buClr>
                <a:srgbClr val="7F7F7F"/>
              </a:buClr>
              <a:buSzPts val="2400"/>
              <a:buChar char="○"/>
            </a:pPr>
            <a:r>
              <a:rPr lang="en-US">
                <a:solidFill>
                  <a:srgbClr val="7F7F7F"/>
                </a:solidFill>
                <a:latin typeface="Arial"/>
                <a:ea typeface="Arial"/>
                <a:cs typeface="Arial"/>
                <a:sym typeface="Arial"/>
              </a:rPr>
              <a:t>(2) Cancellation Prediction</a:t>
            </a:r>
            <a:endParaRPr>
              <a:solidFill>
                <a:srgbClr val="7F7F7F"/>
              </a:solidFill>
              <a:latin typeface="Arial"/>
              <a:ea typeface="Arial"/>
              <a:cs typeface="Arial"/>
              <a:sym typeface="Arial"/>
            </a:endParaRPr>
          </a:p>
          <a:p>
            <a:pPr marL="914400" lvl="1" indent="-381000" algn="l" rtl="0">
              <a:lnSpc>
                <a:spcPct val="100000"/>
              </a:lnSpc>
              <a:spcBef>
                <a:spcPts val="0"/>
              </a:spcBef>
              <a:spcAft>
                <a:spcPts val="0"/>
              </a:spcAft>
              <a:buClr>
                <a:srgbClr val="7F7F7F"/>
              </a:buClr>
              <a:buSzPts val="2400"/>
              <a:buChar char="○"/>
            </a:pPr>
            <a:r>
              <a:rPr lang="en-US">
                <a:solidFill>
                  <a:srgbClr val="7F7F7F"/>
                </a:solidFill>
                <a:latin typeface="Arial"/>
                <a:ea typeface="Arial"/>
                <a:cs typeface="Arial"/>
                <a:sym typeface="Arial"/>
              </a:rPr>
              <a:t>(3) Recommendation System</a:t>
            </a:r>
            <a:endParaRPr>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Decision: Recommendation System is the best option</a:t>
            </a:r>
            <a:endParaRPr>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Executive Summary</a:t>
            </a:r>
            <a:endParaRPr sz="2400">
              <a:solidFill>
                <a:srgbClr val="7F7F7F"/>
              </a:solidFill>
              <a:latin typeface="Arial"/>
              <a:ea typeface="Arial"/>
              <a:cs typeface="Arial"/>
              <a:sym typeface="Arial"/>
            </a:endParaRPr>
          </a:p>
        </p:txBody>
      </p:sp>
      <p:sp>
        <p:nvSpPr>
          <p:cNvPr id="94" name="Google Shape;94;p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95" name="Google Shape;95;p14"/>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2"/>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361" name="Google Shape;361;p32"/>
          <p:cNvSpPr txBox="1">
            <a:spLocks noGrp="1"/>
          </p:cNvSpPr>
          <p:nvPr>
            <p:ph type="title"/>
          </p:nvPr>
        </p:nvSpPr>
        <p:spPr>
          <a:xfrm>
            <a:off x="838200" y="212725"/>
            <a:ext cx="10515600" cy="968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sz="2400" b="1" dirty="0">
                <a:solidFill>
                  <a:srgbClr val="0F346B"/>
                </a:solidFill>
                <a:latin typeface="Arial"/>
                <a:ea typeface="Arial"/>
                <a:cs typeface="Arial"/>
                <a:sym typeface="Arial"/>
              </a:rPr>
              <a:t>We believe Opportunity 3: Recommendation System is the best opportunity. Why?</a:t>
            </a:r>
            <a:endParaRPr sz="3000" b="1" dirty="0">
              <a:solidFill>
                <a:srgbClr val="0F346B"/>
              </a:solidFill>
              <a:latin typeface="Arial"/>
              <a:ea typeface="Arial"/>
              <a:cs typeface="Arial"/>
              <a:sym typeface="Arial"/>
            </a:endParaRPr>
          </a:p>
        </p:txBody>
      </p:sp>
      <p:sp>
        <p:nvSpPr>
          <p:cNvPr id="362" name="Google Shape;362;p32"/>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
        <p:nvSpPr>
          <p:cNvPr id="363" name="Google Shape;363;p32"/>
          <p:cNvSpPr/>
          <p:nvPr/>
        </p:nvSpPr>
        <p:spPr>
          <a:xfrm>
            <a:off x="10984800" y="6593700"/>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Summary</a:t>
            </a:r>
            <a:endParaRPr sz="900">
              <a:solidFill>
                <a:srgbClr val="FFFFFF"/>
              </a:solidFill>
            </a:endParaRPr>
          </a:p>
        </p:txBody>
      </p:sp>
      <p:sp>
        <p:nvSpPr>
          <p:cNvPr id="364" name="Google Shape;364;p32"/>
          <p:cNvSpPr/>
          <p:nvPr/>
        </p:nvSpPr>
        <p:spPr>
          <a:xfrm>
            <a:off x="773827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Our Approach</a:t>
            </a:r>
            <a:endParaRPr sz="900">
              <a:solidFill>
                <a:srgbClr val="FFFFFF"/>
              </a:solidFill>
            </a:endParaRPr>
          </a:p>
        </p:txBody>
      </p:sp>
      <p:sp>
        <p:nvSpPr>
          <p:cNvPr id="365" name="Google Shape;365;p32"/>
          <p:cNvSpPr/>
          <p:nvPr/>
        </p:nvSpPr>
        <p:spPr>
          <a:xfrm>
            <a:off x="6656850" y="6593700"/>
            <a:ext cx="1207200" cy="279300"/>
          </a:xfrm>
          <a:prstGeom prst="homePlate">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Identify</a:t>
            </a:r>
            <a:endParaRPr sz="900">
              <a:solidFill>
                <a:srgbClr val="FFFFFF"/>
              </a:solidFill>
            </a:endParaRPr>
          </a:p>
        </p:txBody>
      </p:sp>
      <p:sp>
        <p:nvSpPr>
          <p:cNvPr id="366" name="Google Shape;366;p32"/>
          <p:cNvSpPr/>
          <p:nvPr/>
        </p:nvSpPr>
        <p:spPr>
          <a:xfrm>
            <a:off x="9906150" y="6591825"/>
            <a:ext cx="1207200" cy="279300"/>
          </a:xfrm>
          <a:prstGeom prst="chevron">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Decision</a:t>
            </a:r>
            <a:endParaRPr sz="900">
              <a:solidFill>
                <a:srgbClr val="FFFFFF"/>
              </a:solidFill>
            </a:endParaRPr>
          </a:p>
        </p:txBody>
      </p:sp>
      <p:sp>
        <p:nvSpPr>
          <p:cNvPr id="367" name="Google Shape;367;p32"/>
          <p:cNvSpPr/>
          <p:nvPr/>
        </p:nvSpPr>
        <p:spPr>
          <a:xfrm>
            <a:off x="882082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Discovery</a:t>
            </a:r>
            <a:endParaRPr sz="900">
              <a:solidFill>
                <a:srgbClr val="FFFFFF"/>
              </a:solidFill>
            </a:endParaRPr>
          </a:p>
        </p:txBody>
      </p:sp>
      <p:cxnSp>
        <p:nvCxnSpPr>
          <p:cNvPr id="368" name="Google Shape;368;p32"/>
          <p:cNvCxnSpPr/>
          <p:nvPr/>
        </p:nvCxnSpPr>
        <p:spPr>
          <a:xfrm>
            <a:off x="997729" y="2290675"/>
            <a:ext cx="10184700" cy="0"/>
          </a:xfrm>
          <a:prstGeom prst="straightConnector1">
            <a:avLst/>
          </a:prstGeom>
          <a:noFill/>
          <a:ln w="19050" cap="flat" cmpd="sng">
            <a:solidFill>
              <a:srgbClr val="0F346B"/>
            </a:solidFill>
            <a:prstDash val="solid"/>
            <a:round/>
            <a:headEnd type="none" w="sm" len="sm"/>
            <a:tailEnd type="none" w="sm" len="sm"/>
          </a:ln>
        </p:spPr>
      </p:cxnSp>
      <p:sp>
        <p:nvSpPr>
          <p:cNvPr id="369" name="Google Shape;369;p32"/>
          <p:cNvSpPr txBox="1"/>
          <p:nvPr/>
        </p:nvSpPr>
        <p:spPr>
          <a:xfrm>
            <a:off x="1110625" y="1344250"/>
            <a:ext cx="2360700" cy="783600"/>
          </a:xfrm>
          <a:prstGeom prst="rect">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Ease Access of Data</a:t>
            </a:r>
            <a:endParaRPr>
              <a:solidFill>
                <a:schemeClr val="lt1"/>
              </a:solidFill>
              <a:latin typeface="Calibri"/>
              <a:ea typeface="Calibri"/>
              <a:cs typeface="Calibri"/>
              <a:sym typeface="Calibri"/>
            </a:endParaRPr>
          </a:p>
          <a:p>
            <a:pPr marL="0" lvl="0" indent="0" algn="ctr" rtl="0">
              <a:spcBef>
                <a:spcPts val="0"/>
              </a:spcBef>
              <a:spcAft>
                <a:spcPts val="0"/>
              </a:spcAft>
              <a:buNone/>
            </a:pPr>
            <a:r>
              <a:rPr lang="en-US">
                <a:solidFill>
                  <a:schemeClr val="lt1"/>
                </a:solidFill>
                <a:latin typeface="Calibri"/>
                <a:ea typeface="Calibri"/>
                <a:cs typeface="Calibri"/>
                <a:sym typeface="Calibri"/>
              </a:rPr>
              <a:t>&amp; Data Quality </a:t>
            </a:r>
            <a:endParaRPr>
              <a:solidFill>
                <a:schemeClr val="lt1"/>
              </a:solidFill>
              <a:latin typeface="Calibri"/>
              <a:ea typeface="Calibri"/>
              <a:cs typeface="Calibri"/>
              <a:sym typeface="Calibri"/>
            </a:endParaRPr>
          </a:p>
        </p:txBody>
      </p:sp>
      <p:sp>
        <p:nvSpPr>
          <p:cNvPr id="370" name="Google Shape;370;p32"/>
          <p:cNvSpPr txBox="1"/>
          <p:nvPr/>
        </p:nvSpPr>
        <p:spPr>
          <a:xfrm>
            <a:off x="1110625" y="2475388"/>
            <a:ext cx="2360700" cy="783600"/>
          </a:xfrm>
          <a:prstGeom prst="rect">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Likelihood of Success &amp; </a:t>
            </a:r>
            <a:endParaRPr>
              <a:solidFill>
                <a:schemeClr val="lt1"/>
              </a:solidFill>
              <a:latin typeface="Calibri"/>
              <a:ea typeface="Calibri"/>
              <a:cs typeface="Calibri"/>
              <a:sym typeface="Calibri"/>
            </a:endParaRPr>
          </a:p>
          <a:p>
            <a:pPr marL="0" lvl="0" indent="0" algn="ctr" rtl="0">
              <a:spcBef>
                <a:spcPts val="0"/>
              </a:spcBef>
              <a:spcAft>
                <a:spcPts val="0"/>
              </a:spcAft>
              <a:buNone/>
            </a:pPr>
            <a:r>
              <a:rPr lang="en-US">
                <a:solidFill>
                  <a:schemeClr val="lt1"/>
                </a:solidFill>
                <a:latin typeface="Calibri"/>
                <a:ea typeface="Calibri"/>
                <a:cs typeface="Calibri"/>
                <a:sym typeface="Calibri"/>
              </a:rPr>
              <a:t>Level Difficulty</a:t>
            </a:r>
            <a:endParaRPr>
              <a:solidFill>
                <a:schemeClr val="lt1"/>
              </a:solidFill>
              <a:latin typeface="Calibri"/>
              <a:ea typeface="Calibri"/>
              <a:cs typeface="Calibri"/>
              <a:sym typeface="Calibri"/>
            </a:endParaRPr>
          </a:p>
        </p:txBody>
      </p:sp>
      <p:sp>
        <p:nvSpPr>
          <p:cNvPr id="371" name="Google Shape;371;p32"/>
          <p:cNvSpPr txBox="1"/>
          <p:nvPr/>
        </p:nvSpPr>
        <p:spPr>
          <a:xfrm>
            <a:off x="1110625" y="3595988"/>
            <a:ext cx="2360700" cy="783600"/>
          </a:xfrm>
          <a:prstGeom prst="rect">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Benefit to Blue Apron</a:t>
            </a:r>
            <a:endParaRPr>
              <a:solidFill>
                <a:schemeClr val="lt1"/>
              </a:solidFill>
              <a:latin typeface="Calibri"/>
              <a:ea typeface="Calibri"/>
              <a:cs typeface="Calibri"/>
              <a:sym typeface="Calibri"/>
            </a:endParaRPr>
          </a:p>
        </p:txBody>
      </p:sp>
      <p:sp>
        <p:nvSpPr>
          <p:cNvPr id="372" name="Google Shape;372;p32"/>
          <p:cNvSpPr txBox="1"/>
          <p:nvPr/>
        </p:nvSpPr>
        <p:spPr>
          <a:xfrm>
            <a:off x="1110625" y="4731638"/>
            <a:ext cx="2360700" cy="783600"/>
          </a:xfrm>
          <a:prstGeom prst="rect">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Implementation Cost</a:t>
            </a:r>
            <a:endParaRPr>
              <a:solidFill>
                <a:schemeClr val="lt1"/>
              </a:solidFill>
              <a:latin typeface="Calibri"/>
              <a:ea typeface="Calibri"/>
              <a:cs typeface="Calibri"/>
              <a:sym typeface="Calibri"/>
            </a:endParaRPr>
          </a:p>
        </p:txBody>
      </p:sp>
      <p:sp>
        <p:nvSpPr>
          <p:cNvPr id="373" name="Google Shape;373;p32"/>
          <p:cNvSpPr/>
          <p:nvPr/>
        </p:nvSpPr>
        <p:spPr>
          <a:xfrm>
            <a:off x="964625" y="1181425"/>
            <a:ext cx="366900" cy="365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lt1"/>
                </a:solidFill>
              </a:rPr>
              <a:t>1</a:t>
            </a:r>
            <a:endParaRPr>
              <a:solidFill>
                <a:schemeClr val="lt1"/>
              </a:solidFill>
            </a:endParaRPr>
          </a:p>
        </p:txBody>
      </p:sp>
      <p:sp>
        <p:nvSpPr>
          <p:cNvPr id="374" name="Google Shape;374;p32"/>
          <p:cNvSpPr/>
          <p:nvPr/>
        </p:nvSpPr>
        <p:spPr>
          <a:xfrm>
            <a:off x="964625" y="2400625"/>
            <a:ext cx="366900" cy="365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lt1"/>
                </a:solidFill>
              </a:rPr>
              <a:t>2</a:t>
            </a:r>
            <a:endParaRPr>
              <a:solidFill>
                <a:schemeClr val="lt1"/>
              </a:solidFill>
            </a:endParaRPr>
          </a:p>
        </p:txBody>
      </p:sp>
      <p:sp>
        <p:nvSpPr>
          <p:cNvPr id="375" name="Google Shape;375;p32"/>
          <p:cNvSpPr/>
          <p:nvPr/>
        </p:nvSpPr>
        <p:spPr>
          <a:xfrm>
            <a:off x="964625" y="3543625"/>
            <a:ext cx="366900" cy="365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lt1"/>
                </a:solidFill>
              </a:rPr>
              <a:t>3</a:t>
            </a:r>
            <a:endParaRPr>
              <a:solidFill>
                <a:schemeClr val="lt1"/>
              </a:solidFill>
            </a:endParaRPr>
          </a:p>
        </p:txBody>
      </p:sp>
      <p:sp>
        <p:nvSpPr>
          <p:cNvPr id="376" name="Google Shape;376;p32"/>
          <p:cNvSpPr/>
          <p:nvPr/>
        </p:nvSpPr>
        <p:spPr>
          <a:xfrm>
            <a:off x="964625" y="4686625"/>
            <a:ext cx="366900" cy="3651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lt1"/>
                </a:solidFill>
              </a:rPr>
              <a:t>4</a:t>
            </a:r>
            <a:endParaRPr>
              <a:solidFill>
                <a:schemeClr val="lt1"/>
              </a:solidFill>
            </a:endParaRPr>
          </a:p>
        </p:txBody>
      </p:sp>
      <p:sp>
        <p:nvSpPr>
          <p:cNvPr id="377" name="Google Shape;377;p32"/>
          <p:cNvSpPr txBox="1"/>
          <p:nvPr/>
        </p:nvSpPr>
        <p:spPr>
          <a:xfrm>
            <a:off x="3711225" y="1368775"/>
            <a:ext cx="6468300" cy="75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US">
                <a:latin typeface="Calibri"/>
                <a:ea typeface="Calibri"/>
                <a:cs typeface="Calibri"/>
                <a:sym typeface="Calibri"/>
              </a:rPr>
              <a:t>Data are based on customer preferences and order history, no need to gain access to expensive external data</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When no order history, mine social media data for recommendations</a:t>
            </a:r>
            <a:endParaRPr>
              <a:latin typeface="Calibri"/>
              <a:ea typeface="Calibri"/>
              <a:cs typeface="Calibri"/>
              <a:sym typeface="Calibri"/>
            </a:endParaRPr>
          </a:p>
        </p:txBody>
      </p:sp>
      <p:sp>
        <p:nvSpPr>
          <p:cNvPr id="378" name="Google Shape;378;p32"/>
          <p:cNvSpPr txBox="1"/>
          <p:nvPr/>
        </p:nvSpPr>
        <p:spPr>
          <a:xfrm>
            <a:off x="3711225" y="2487700"/>
            <a:ext cx="6468300" cy="75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US">
                <a:latin typeface="Calibri"/>
                <a:ea typeface="Calibri"/>
                <a:cs typeface="Calibri"/>
                <a:sym typeface="Calibri"/>
              </a:rPr>
              <a:t>Recommendation system has been successfully developed and deployed by many internet companies such as Netflix, Amazon, Trunk Club, LinkedIn</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Have been successfully deployed in food companies such as Coca Cola</a:t>
            </a:r>
            <a:endParaRPr>
              <a:latin typeface="Calibri"/>
              <a:ea typeface="Calibri"/>
              <a:cs typeface="Calibri"/>
              <a:sym typeface="Calibri"/>
            </a:endParaRPr>
          </a:p>
        </p:txBody>
      </p:sp>
      <p:sp>
        <p:nvSpPr>
          <p:cNvPr id="379" name="Google Shape;379;p32"/>
          <p:cNvSpPr txBox="1"/>
          <p:nvPr/>
        </p:nvSpPr>
        <p:spPr>
          <a:xfrm>
            <a:off x="3711225" y="3608300"/>
            <a:ext cx="6468300" cy="75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US">
                <a:latin typeface="Calibri"/>
                <a:ea typeface="Calibri"/>
                <a:cs typeface="Calibri"/>
                <a:sym typeface="Calibri"/>
              </a:rPr>
              <a:t>Create competitive advantage in the meal kit delivery industry</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Increase customer satisfaction, loyalty and improve sales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80" name="Google Shape;380;p32"/>
          <p:cNvSpPr txBox="1"/>
          <p:nvPr/>
        </p:nvSpPr>
        <p:spPr>
          <a:xfrm>
            <a:off x="3711225" y="4661675"/>
            <a:ext cx="6586200" cy="96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US">
                <a:latin typeface="Calibri"/>
                <a:ea typeface="Calibri"/>
                <a:cs typeface="Calibri"/>
                <a:sym typeface="Calibri"/>
              </a:rPr>
              <a:t>Divert a portion of $117.5 mm marketing spend to develop recommender system</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$35 mm referral program. Offering discounts of 33% instead of “free” meals saves $23 mm per year. (</a:t>
            </a:r>
            <a:r>
              <a:rPr lang="en-US" b="1">
                <a:latin typeface="Calibri"/>
                <a:ea typeface="Calibri"/>
                <a:cs typeface="Calibri"/>
                <a:sym typeface="Calibri"/>
              </a:rPr>
              <a:t>Actual cost will be discussed in the final presentation</a:t>
            </a:r>
            <a:r>
              <a:rPr lang="en-US">
                <a:latin typeface="Calibri"/>
                <a:ea typeface="Calibri"/>
                <a:cs typeface="Calibri"/>
                <a:sym typeface="Calibri"/>
              </a:rPr>
              <a:t>)</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p:txBody>
      </p:sp>
      <p:cxnSp>
        <p:nvCxnSpPr>
          <p:cNvPr id="381" name="Google Shape;381;p32"/>
          <p:cNvCxnSpPr/>
          <p:nvPr/>
        </p:nvCxnSpPr>
        <p:spPr>
          <a:xfrm>
            <a:off x="997729" y="3414625"/>
            <a:ext cx="10184700" cy="0"/>
          </a:xfrm>
          <a:prstGeom prst="straightConnector1">
            <a:avLst/>
          </a:prstGeom>
          <a:noFill/>
          <a:ln w="19050" cap="flat" cmpd="sng">
            <a:solidFill>
              <a:srgbClr val="0F346B"/>
            </a:solidFill>
            <a:prstDash val="solid"/>
            <a:round/>
            <a:headEnd type="none" w="sm" len="sm"/>
            <a:tailEnd type="none" w="sm" len="sm"/>
          </a:ln>
        </p:spPr>
      </p:cxnSp>
      <p:cxnSp>
        <p:nvCxnSpPr>
          <p:cNvPr id="382" name="Google Shape;382;p32"/>
          <p:cNvCxnSpPr/>
          <p:nvPr/>
        </p:nvCxnSpPr>
        <p:spPr>
          <a:xfrm>
            <a:off x="997729" y="4535750"/>
            <a:ext cx="10184700" cy="0"/>
          </a:xfrm>
          <a:prstGeom prst="straightConnector1">
            <a:avLst/>
          </a:prstGeom>
          <a:noFill/>
          <a:ln w="19050" cap="flat" cmpd="sng">
            <a:solidFill>
              <a:srgbClr val="0F346B"/>
            </a:solidFill>
            <a:prstDash val="solid"/>
            <a:round/>
            <a:headEnd type="none" w="sm" len="sm"/>
            <a:tailEnd type="none" w="sm" len="sm"/>
          </a:ln>
        </p:spPr>
      </p:cxnSp>
      <p:cxnSp>
        <p:nvCxnSpPr>
          <p:cNvPr id="383" name="Google Shape;383;p32"/>
          <p:cNvCxnSpPr/>
          <p:nvPr/>
        </p:nvCxnSpPr>
        <p:spPr>
          <a:xfrm>
            <a:off x="1003654" y="5645825"/>
            <a:ext cx="10184700" cy="0"/>
          </a:xfrm>
          <a:prstGeom prst="straightConnector1">
            <a:avLst/>
          </a:prstGeom>
          <a:noFill/>
          <a:ln w="19050" cap="flat" cmpd="sng">
            <a:solidFill>
              <a:srgbClr val="0F346B"/>
            </a:solidFill>
            <a:prstDash val="solid"/>
            <a:round/>
            <a:headEnd type="none" w="sm" len="sm"/>
            <a:tailEnd type="none" w="sm" len="sm"/>
          </a:ln>
        </p:spPr>
      </p:cxnSp>
      <p:pic>
        <p:nvPicPr>
          <p:cNvPr id="384" name="Google Shape;384;p32"/>
          <p:cNvPicPr preferRelativeResize="0"/>
          <p:nvPr/>
        </p:nvPicPr>
        <p:blipFill>
          <a:blip r:embed="rId4">
            <a:alphaModFix/>
          </a:blip>
          <a:stretch>
            <a:fillRect/>
          </a:stretch>
        </p:blipFill>
        <p:spPr>
          <a:xfrm>
            <a:off x="10584750" y="4819325"/>
            <a:ext cx="400050" cy="542925"/>
          </a:xfrm>
          <a:prstGeom prst="rect">
            <a:avLst/>
          </a:prstGeom>
          <a:noFill/>
          <a:ln>
            <a:noFill/>
          </a:ln>
        </p:spPr>
      </p:pic>
      <p:pic>
        <p:nvPicPr>
          <p:cNvPr id="385" name="Google Shape;385;p32"/>
          <p:cNvPicPr preferRelativeResize="0"/>
          <p:nvPr/>
        </p:nvPicPr>
        <p:blipFill>
          <a:blip r:embed="rId5">
            <a:alphaModFix/>
          </a:blip>
          <a:stretch>
            <a:fillRect/>
          </a:stretch>
        </p:blipFill>
        <p:spPr>
          <a:xfrm>
            <a:off x="10460925" y="2614525"/>
            <a:ext cx="647700" cy="476250"/>
          </a:xfrm>
          <a:prstGeom prst="rect">
            <a:avLst/>
          </a:prstGeom>
          <a:noFill/>
          <a:ln>
            <a:noFill/>
          </a:ln>
        </p:spPr>
      </p:pic>
      <p:pic>
        <p:nvPicPr>
          <p:cNvPr id="386" name="Google Shape;386;p32"/>
          <p:cNvPicPr preferRelativeResize="0"/>
          <p:nvPr/>
        </p:nvPicPr>
        <p:blipFill>
          <a:blip r:embed="rId6">
            <a:alphaModFix/>
          </a:blip>
          <a:stretch>
            <a:fillRect/>
          </a:stretch>
        </p:blipFill>
        <p:spPr>
          <a:xfrm>
            <a:off x="10460925" y="3651325"/>
            <a:ext cx="647700" cy="647700"/>
          </a:xfrm>
          <a:prstGeom prst="rect">
            <a:avLst/>
          </a:prstGeom>
          <a:noFill/>
          <a:ln>
            <a:noFill/>
          </a:ln>
        </p:spPr>
      </p:pic>
      <p:pic>
        <p:nvPicPr>
          <p:cNvPr id="387" name="Google Shape;387;p32"/>
          <p:cNvPicPr preferRelativeResize="0"/>
          <p:nvPr/>
        </p:nvPicPr>
        <p:blipFill>
          <a:blip r:embed="rId7">
            <a:alphaModFix/>
          </a:blip>
          <a:stretch>
            <a:fillRect/>
          </a:stretch>
        </p:blipFill>
        <p:spPr>
          <a:xfrm>
            <a:off x="10460925" y="1412188"/>
            <a:ext cx="647700" cy="647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grpSp>
        <p:nvGrpSpPr>
          <p:cNvPr id="392" name="Google Shape;392;p33"/>
          <p:cNvGrpSpPr/>
          <p:nvPr/>
        </p:nvGrpSpPr>
        <p:grpSpPr>
          <a:xfrm>
            <a:off x="802640" y="0"/>
            <a:ext cx="10474820" cy="6858120"/>
            <a:chOff x="802640" y="0"/>
            <a:chExt cx="10474820" cy="6858120"/>
          </a:xfrm>
        </p:grpSpPr>
        <p:sp>
          <p:nvSpPr>
            <p:cNvPr id="393" name="Google Shape;393;p33"/>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4" name="Google Shape;394;p33"/>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95" name="Google Shape;395;p33"/>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396" name="Google Shape;396;p33"/>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397" name="Google Shape;397;p33"/>
          <p:cNvSpPr txBox="1"/>
          <p:nvPr/>
        </p:nvSpPr>
        <p:spPr>
          <a:xfrm>
            <a:off x="3860800" y="3190241"/>
            <a:ext cx="4287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Summary</a:t>
            </a:r>
            <a:endParaRPr sz="2800" b="1" i="0" u="none" strike="noStrike" cap="none">
              <a:solidFill>
                <a:srgbClr val="0F346B"/>
              </a:solidFill>
              <a:latin typeface="Arial"/>
              <a:ea typeface="Arial"/>
              <a:cs typeface="Arial"/>
              <a:sym typeface="Arial"/>
            </a:endParaRPr>
          </a:p>
        </p:txBody>
      </p:sp>
      <p:sp>
        <p:nvSpPr>
          <p:cNvPr id="398" name="Google Shape;398;p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34"/>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404" name="Google Shape;404;p34"/>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dirty="0">
                <a:solidFill>
                  <a:srgbClr val="0F346B"/>
                </a:solidFill>
                <a:latin typeface="Arial"/>
                <a:ea typeface="Arial"/>
                <a:cs typeface="Arial"/>
                <a:sym typeface="Arial"/>
              </a:rPr>
              <a:t>Executive</a:t>
            </a:r>
            <a:r>
              <a:rPr lang="en-US" sz="2400" dirty="0">
                <a:solidFill>
                  <a:srgbClr val="7F7F7F"/>
                </a:solidFill>
                <a:latin typeface="Arial"/>
                <a:ea typeface="Arial"/>
                <a:cs typeface="Arial"/>
                <a:sym typeface="Arial"/>
              </a:rPr>
              <a:t> </a:t>
            </a:r>
            <a:r>
              <a:rPr lang="en-US" sz="3000" b="1" dirty="0">
                <a:solidFill>
                  <a:srgbClr val="0F346B"/>
                </a:solidFill>
                <a:latin typeface="Arial"/>
                <a:ea typeface="Arial"/>
                <a:cs typeface="Arial"/>
                <a:sym typeface="Arial"/>
              </a:rPr>
              <a:t>Summary</a:t>
            </a:r>
            <a:endParaRPr sz="3000" b="1" dirty="0">
              <a:solidFill>
                <a:srgbClr val="0F346B"/>
              </a:solidFill>
              <a:latin typeface="Arial"/>
              <a:ea typeface="Arial"/>
              <a:cs typeface="Arial"/>
              <a:sym typeface="Arial"/>
            </a:endParaRPr>
          </a:p>
        </p:txBody>
      </p:sp>
      <p:sp>
        <p:nvSpPr>
          <p:cNvPr id="405" name="Google Shape;405;p34"/>
          <p:cNvSpPr txBox="1">
            <a:spLocks noGrp="1"/>
          </p:cNvSpPr>
          <p:nvPr>
            <p:ph type="body" idx="1"/>
          </p:nvPr>
        </p:nvSpPr>
        <p:spPr>
          <a:xfrm>
            <a:off x="709225" y="917800"/>
            <a:ext cx="10515600" cy="5345700"/>
          </a:xfrm>
          <a:prstGeom prst="rect">
            <a:avLst/>
          </a:prstGeom>
          <a:noFill/>
          <a:ln>
            <a:noFill/>
          </a:ln>
        </p:spPr>
        <p:txBody>
          <a:bodyPr spcFirstLastPara="1" wrap="square" lIns="91425" tIns="45700" rIns="91425" bIns="45700" anchor="t" anchorCtr="0">
            <a:noAutofit/>
          </a:bodyPr>
          <a:lstStyle/>
          <a:p>
            <a:pPr marL="457200" lvl="0" indent="-419100" algn="l" rtl="0">
              <a:lnSpc>
                <a:spcPct val="90000"/>
              </a:lnSpc>
              <a:spcBef>
                <a:spcPts val="0"/>
              </a:spcBef>
              <a:spcAft>
                <a:spcPts val="0"/>
              </a:spcAft>
              <a:buClr>
                <a:srgbClr val="7F7F7F"/>
              </a:buClr>
              <a:buSzPts val="3000"/>
              <a:buChar char="•"/>
            </a:pPr>
            <a:r>
              <a:rPr lang="en-US" b="1">
                <a:solidFill>
                  <a:srgbClr val="0F346B"/>
                </a:solidFill>
              </a:rPr>
              <a:t>Opportunities narrowed down from 13 to 3 finalists</a:t>
            </a:r>
            <a:endParaRPr b="1">
              <a:solidFill>
                <a:srgbClr val="0F346B"/>
              </a:solidFill>
            </a:endParaRPr>
          </a:p>
          <a:p>
            <a:pPr marL="457200" lvl="0" indent="-419100" algn="l" rtl="0">
              <a:lnSpc>
                <a:spcPct val="90000"/>
              </a:lnSpc>
              <a:spcBef>
                <a:spcPts val="0"/>
              </a:spcBef>
              <a:spcAft>
                <a:spcPts val="0"/>
              </a:spcAft>
              <a:buClr>
                <a:srgbClr val="0F346B"/>
              </a:buClr>
              <a:buSzPts val="3000"/>
              <a:buChar char="•"/>
            </a:pPr>
            <a:r>
              <a:rPr lang="en-US" b="1">
                <a:solidFill>
                  <a:srgbClr val="0F346B"/>
                </a:solidFill>
              </a:rPr>
              <a:t>Finalists</a:t>
            </a:r>
            <a:endParaRPr b="1">
              <a:solidFill>
                <a:srgbClr val="0F346B"/>
              </a:solidFill>
            </a:endParaRPr>
          </a:p>
          <a:p>
            <a:pPr marL="914400" lvl="1" indent="-342900" algn="l" rtl="0">
              <a:lnSpc>
                <a:spcPct val="90000"/>
              </a:lnSpc>
              <a:spcBef>
                <a:spcPts val="0"/>
              </a:spcBef>
              <a:spcAft>
                <a:spcPts val="0"/>
              </a:spcAft>
              <a:buClr>
                <a:srgbClr val="9E9E9E"/>
              </a:buClr>
              <a:buSzPts val="1800"/>
              <a:buChar char="•"/>
            </a:pPr>
            <a:r>
              <a:rPr lang="en-US">
                <a:solidFill>
                  <a:srgbClr val="9E9E9E"/>
                </a:solidFill>
              </a:rPr>
              <a:t>Customer Acquisition Dashboards</a:t>
            </a:r>
            <a:endParaRPr>
              <a:solidFill>
                <a:srgbClr val="9E9E9E"/>
              </a:solidFill>
            </a:endParaRPr>
          </a:p>
          <a:p>
            <a:pPr marL="914400" lvl="1" indent="-342900" algn="l" rtl="0">
              <a:lnSpc>
                <a:spcPct val="90000"/>
              </a:lnSpc>
              <a:spcBef>
                <a:spcPts val="0"/>
              </a:spcBef>
              <a:spcAft>
                <a:spcPts val="0"/>
              </a:spcAft>
              <a:buClr>
                <a:srgbClr val="9E9E9E"/>
              </a:buClr>
              <a:buSzPts val="1800"/>
              <a:buChar char="•"/>
            </a:pPr>
            <a:r>
              <a:rPr lang="en-US">
                <a:solidFill>
                  <a:srgbClr val="9E9E9E"/>
                </a:solidFill>
              </a:rPr>
              <a:t>Cancellation Prediction</a:t>
            </a:r>
            <a:endParaRPr>
              <a:solidFill>
                <a:srgbClr val="9E9E9E"/>
              </a:solidFill>
            </a:endParaRPr>
          </a:p>
          <a:p>
            <a:pPr marL="914400" lvl="1" indent="-342900" algn="l" rtl="0">
              <a:lnSpc>
                <a:spcPct val="90000"/>
              </a:lnSpc>
              <a:spcBef>
                <a:spcPts val="0"/>
              </a:spcBef>
              <a:spcAft>
                <a:spcPts val="0"/>
              </a:spcAft>
              <a:buClr>
                <a:srgbClr val="9E9E9E"/>
              </a:buClr>
              <a:buSzPts val="1800"/>
              <a:buChar char="•"/>
            </a:pPr>
            <a:r>
              <a:rPr lang="en-US">
                <a:solidFill>
                  <a:srgbClr val="9E9E9E"/>
                </a:solidFill>
              </a:rPr>
              <a:t>Recommendation System</a:t>
            </a:r>
            <a:endParaRPr>
              <a:solidFill>
                <a:srgbClr val="9E9E9E"/>
              </a:solidFill>
            </a:endParaRPr>
          </a:p>
          <a:p>
            <a:pPr marL="457200" lvl="0" indent="-419100" algn="l" rtl="0">
              <a:lnSpc>
                <a:spcPct val="90000"/>
              </a:lnSpc>
              <a:spcBef>
                <a:spcPts val="0"/>
              </a:spcBef>
              <a:spcAft>
                <a:spcPts val="0"/>
              </a:spcAft>
              <a:buClr>
                <a:srgbClr val="0F346B"/>
              </a:buClr>
              <a:buSzPts val="3000"/>
              <a:buChar char="•"/>
            </a:pPr>
            <a:r>
              <a:rPr lang="en-US" b="1">
                <a:solidFill>
                  <a:srgbClr val="0F346B"/>
                </a:solidFill>
              </a:rPr>
              <a:t>Recommendation System</a:t>
            </a:r>
            <a:endParaRPr b="1">
              <a:solidFill>
                <a:srgbClr val="0F346B"/>
              </a:solidFill>
            </a:endParaRPr>
          </a:p>
          <a:p>
            <a:pPr marL="914400" lvl="1" indent="-342900" algn="l" rtl="0">
              <a:lnSpc>
                <a:spcPct val="90000"/>
              </a:lnSpc>
              <a:spcBef>
                <a:spcPts val="0"/>
              </a:spcBef>
              <a:spcAft>
                <a:spcPts val="0"/>
              </a:spcAft>
              <a:buClr>
                <a:srgbClr val="9E9E9E"/>
              </a:buClr>
              <a:buSzPts val="1800"/>
              <a:buChar char="•"/>
            </a:pPr>
            <a:r>
              <a:rPr lang="en-US">
                <a:solidFill>
                  <a:srgbClr val="9E9E9E"/>
                </a:solidFill>
              </a:rPr>
              <a:t>Targets specific customers tastes which is the #1 reason why customers buy food products (other than price)</a:t>
            </a:r>
            <a:endParaRPr>
              <a:solidFill>
                <a:srgbClr val="9E9E9E"/>
              </a:solidFill>
            </a:endParaRPr>
          </a:p>
          <a:p>
            <a:pPr marL="914400" lvl="1" indent="-342900" algn="l" rtl="0">
              <a:lnSpc>
                <a:spcPct val="90000"/>
              </a:lnSpc>
              <a:spcBef>
                <a:spcPts val="0"/>
              </a:spcBef>
              <a:spcAft>
                <a:spcPts val="0"/>
              </a:spcAft>
              <a:buClr>
                <a:srgbClr val="9E9E9E"/>
              </a:buClr>
              <a:buSzPts val="1800"/>
              <a:buChar char="•"/>
            </a:pPr>
            <a:r>
              <a:rPr lang="en-US">
                <a:solidFill>
                  <a:srgbClr val="9E9E9E"/>
                </a:solidFill>
              </a:rPr>
              <a:t>Customer acquisition is expensive at $150 per customer - it’s much better to retain customers and recommend targeted purchases - it increases the profitability of each customer relationship</a:t>
            </a:r>
            <a:endParaRPr>
              <a:solidFill>
                <a:srgbClr val="9E9E9E"/>
              </a:solidFill>
            </a:endParaRPr>
          </a:p>
          <a:p>
            <a:pPr marL="914400" lvl="1" indent="-342900" algn="l" rtl="0">
              <a:lnSpc>
                <a:spcPct val="90000"/>
              </a:lnSpc>
              <a:spcBef>
                <a:spcPts val="0"/>
              </a:spcBef>
              <a:spcAft>
                <a:spcPts val="0"/>
              </a:spcAft>
              <a:buClr>
                <a:srgbClr val="9E9E9E"/>
              </a:buClr>
              <a:buSzPts val="1800"/>
              <a:buChar char="•"/>
            </a:pPr>
            <a:r>
              <a:rPr lang="en-US">
                <a:solidFill>
                  <a:srgbClr val="9E9E9E"/>
                </a:solidFill>
              </a:rPr>
              <a:t>Reduce churn which is at an unsustainable 10% per year</a:t>
            </a:r>
            <a:endParaRPr>
              <a:solidFill>
                <a:srgbClr val="9E9E9E"/>
              </a:solidFill>
            </a:endParaRPr>
          </a:p>
          <a:p>
            <a:pPr marL="457200" lvl="0" indent="-419100" algn="l" rtl="0">
              <a:lnSpc>
                <a:spcPct val="90000"/>
              </a:lnSpc>
              <a:spcBef>
                <a:spcPts val="0"/>
              </a:spcBef>
              <a:spcAft>
                <a:spcPts val="0"/>
              </a:spcAft>
              <a:buClr>
                <a:srgbClr val="0F346B"/>
              </a:buClr>
              <a:buSzPts val="3000"/>
              <a:buChar char="•"/>
            </a:pPr>
            <a:r>
              <a:rPr lang="en-US" b="1">
                <a:solidFill>
                  <a:srgbClr val="0F346B"/>
                </a:solidFill>
              </a:rPr>
              <a:t>Funded by redirecting marketing spend</a:t>
            </a:r>
            <a:endParaRPr b="1">
              <a:solidFill>
                <a:srgbClr val="0F346B"/>
              </a:solidFill>
            </a:endParaRPr>
          </a:p>
          <a:p>
            <a:pPr marL="0" lvl="0" indent="0" algn="l" rtl="0">
              <a:lnSpc>
                <a:spcPct val="90000"/>
              </a:lnSpc>
              <a:spcBef>
                <a:spcPts val="0"/>
              </a:spcBef>
              <a:spcAft>
                <a:spcPts val="0"/>
              </a:spcAft>
              <a:buNone/>
            </a:pPr>
            <a:endParaRPr>
              <a:solidFill>
                <a:srgbClr val="7F7F7F"/>
              </a:solidFill>
            </a:endParaRPr>
          </a:p>
        </p:txBody>
      </p:sp>
      <p:sp>
        <p:nvSpPr>
          <p:cNvPr id="406" name="Google Shape;406;p34"/>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
        <p:nvSpPr>
          <p:cNvPr id="407" name="Google Shape;407;p34"/>
          <p:cNvSpPr/>
          <p:nvPr/>
        </p:nvSpPr>
        <p:spPr>
          <a:xfrm>
            <a:off x="10984800" y="6593700"/>
            <a:ext cx="1207200" cy="279300"/>
          </a:xfrm>
          <a:prstGeom prst="chevron">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Summary</a:t>
            </a:r>
            <a:endParaRPr sz="900">
              <a:solidFill>
                <a:srgbClr val="FFFFFF"/>
              </a:solidFill>
            </a:endParaRPr>
          </a:p>
        </p:txBody>
      </p:sp>
      <p:sp>
        <p:nvSpPr>
          <p:cNvPr id="408" name="Google Shape;408;p34"/>
          <p:cNvSpPr/>
          <p:nvPr/>
        </p:nvSpPr>
        <p:spPr>
          <a:xfrm>
            <a:off x="773827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Our Approach</a:t>
            </a:r>
            <a:endParaRPr sz="900">
              <a:solidFill>
                <a:srgbClr val="FFFFFF"/>
              </a:solidFill>
            </a:endParaRPr>
          </a:p>
        </p:txBody>
      </p:sp>
      <p:sp>
        <p:nvSpPr>
          <p:cNvPr id="409" name="Google Shape;409;p34"/>
          <p:cNvSpPr/>
          <p:nvPr/>
        </p:nvSpPr>
        <p:spPr>
          <a:xfrm>
            <a:off x="6656850" y="6593700"/>
            <a:ext cx="1207200" cy="279300"/>
          </a:xfrm>
          <a:prstGeom prst="homePlate">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Identify</a:t>
            </a:r>
            <a:endParaRPr sz="900">
              <a:solidFill>
                <a:srgbClr val="FFFFFF"/>
              </a:solidFill>
            </a:endParaRPr>
          </a:p>
        </p:txBody>
      </p:sp>
      <p:sp>
        <p:nvSpPr>
          <p:cNvPr id="410" name="Google Shape;410;p34"/>
          <p:cNvSpPr/>
          <p:nvPr/>
        </p:nvSpPr>
        <p:spPr>
          <a:xfrm>
            <a:off x="9906150"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Decision</a:t>
            </a:r>
            <a:endParaRPr sz="900">
              <a:solidFill>
                <a:srgbClr val="FFFFFF"/>
              </a:solidFill>
            </a:endParaRPr>
          </a:p>
        </p:txBody>
      </p:sp>
      <p:sp>
        <p:nvSpPr>
          <p:cNvPr id="411" name="Google Shape;411;p34"/>
          <p:cNvSpPr/>
          <p:nvPr/>
        </p:nvSpPr>
        <p:spPr>
          <a:xfrm>
            <a:off x="882082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Discovery</a:t>
            </a:r>
            <a:endParaRPr sz="9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5"/>
        <p:cNvGrpSpPr/>
        <p:nvPr/>
      </p:nvGrpSpPr>
      <p:grpSpPr>
        <a:xfrm>
          <a:off x="0" y="0"/>
          <a:ext cx="0" cy="0"/>
          <a:chOff x="0" y="0"/>
          <a:chExt cx="0" cy="0"/>
        </a:xfrm>
      </p:grpSpPr>
      <p:sp>
        <p:nvSpPr>
          <p:cNvPr id="416" name="Google Shape;416;p35"/>
          <p:cNvSpPr txBox="1">
            <a:spLocks noGrp="1"/>
          </p:cNvSpPr>
          <p:nvPr>
            <p:ph type="ctrTitle"/>
          </p:nvPr>
        </p:nvSpPr>
        <p:spPr>
          <a:xfrm>
            <a:off x="3891280" y="2885439"/>
            <a:ext cx="4389000" cy="65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400"/>
              <a:buFont typeface="Calibri"/>
              <a:buNone/>
            </a:pPr>
            <a:r>
              <a:rPr lang="en-US" sz="2400" b="1">
                <a:solidFill>
                  <a:srgbClr val="0F346B"/>
                </a:solidFill>
                <a:latin typeface="Arial"/>
                <a:ea typeface="Arial"/>
                <a:cs typeface="Arial"/>
                <a:sym typeface="Arial"/>
              </a:rPr>
              <a:t>Thank You</a:t>
            </a:r>
            <a:endParaRPr sz="2400" b="1">
              <a:solidFill>
                <a:srgbClr val="0F346B"/>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grpSp>
        <p:nvGrpSpPr>
          <p:cNvPr id="421" name="Google Shape;421;p36"/>
          <p:cNvGrpSpPr/>
          <p:nvPr/>
        </p:nvGrpSpPr>
        <p:grpSpPr>
          <a:xfrm>
            <a:off x="802640" y="0"/>
            <a:ext cx="10474820" cy="6858120"/>
            <a:chOff x="802640" y="0"/>
            <a:chExt cx="10474820" cy="6858120"/>
          </a:xfrm>
        </p:grpSpPr>
        <p:sp>
          <p:nvSpPr>
            <p:cNvPr id="422" name="Google Shape;422;p36"/>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 name="Google Shape;423;p36"/>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4" name="Google Shape;424;p36"/>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425" name="Google Shape;425;p36"/>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426" name="Google Shape;426;p36"/>
          <p:cNvSpPr txBox="1"/>
          <p:nvPr/>
        </p:nvSpPr>
        <p:spPr>
          <a:xfrm>
            <a:off x="3860800" y="3190241"/>
            <a:ext cx="4287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Appendix</a:t>
            </a:r>
            <a:endParaRPr sz="2800" b="1" i="0" u="none" strike="noStrike" cap="none">
              <a:solidFill>
                <a:srgbClr val="0F346B"/>
              </a:solidFill>
              <a:latin typeface="Arial"/>
              <a:ea typeface="Arial"/>
              <a:cs typeface="Arial"/>
              <a:sym typeface="Arial"/>
            </a:endParaRPr>
          </a:p>
        </p:txBody>
      </p:sp>
      <p:sp>
        <p:nvSpPr>
          <p:cNvPr id="427" name="Google Shape;427;p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37"/>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433" name="Google Shape;433;p37"/>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2400" b="1">
                <a:solidFill>
                  <a:srgbClr val="0F346B"/>
                </a:solidFill>
                <a:latin typeface="Arial"/>
                <a:ea typeface="Arial"/>
                <a:cs typeface="Arial"/>
                <a:sym typeface="Arial"/>
              </a:rPr>
              <a:t>Value Proposition: Why are customers choosing Blue Apron?</a:t>
            </a:r>
            <a:endParaRPr sz="2400" b="1">
              <a:solidFill>
                <a:srgbClr val="0F346B"/>
              </a:solidFill>
              <a:latin typeface="Arial"/>
              <a:ea typeface="Arial"/>
              <a:cs typeface="Arial"/>
              <a:sym typeface="Arial"/>
            </a:endParaRPr>
          </a:p>
        </p:txBody>
      </p:sp>
      <p:sp>
        <p:nvSpPr>
          <p:cNvPr id="434" name="Google Shape;434;p37"/>
          <p:cNvSpPr txBox="1">
            <a:spLocks noGrp="1"/>
          </p:cNvSpPr>
          <p:nvPr>
            <p:ph type="body" idx="1"/>
          </p:nvPr>
        </p:nvSpPr>
        <p:spPr>
          <a:xfrm>
            <a:off x="709225" y="917800"/>
            <a:ext cx="10515600" cy="5345700"/>
          </a:xfrm>
          <a:prstGeom prst="rect">
            <a:avLst/>
          </a:prstGeom>
          <a:noFill/>
          <a:ln>
            <a:noFill/>
          </a:ln>
        </p:spPr>
        <p:txBody>
          <a:bodyPr spcFirstLastPara="1" wrap="square" lIns="91425" tIns="45700" rIns="91425" bIns="45700" anchor="t" anchorCtr="0">
            <a:noAutofit/>
          </a:bodyPr>
          <a:lstStyle/>
          <a:p>
            <a:pPr marL="457200" lvl="0" indent="-419100" algn="l" rtl="0">
              <a:lnSpc>
                <a:spcPct val="90000"/>
              </a:lnSpc>
              <a:spcBef>
                <a:spcPts val="0"/>
              </a:spcBef>
              <a:spcAft>
                <a:spcPts val="0"/>
              </a:spcAft>
              <a:buClr>
                <a:srgbClr val="7F7F7F"/>
              </a:buClr>
              <a:buSzPts val="3000"/>
              <a:buAutoNum type="arabicPeriod"/>
            </a:pPr>
            <a:r>
              <a:rPr lang="en-US" b="1">
                <a:solidFill>
                  <a:srgbClr val="7F7F7F"/>
                </a:solidFill>
              </a:rPr>
              <a:t>Price </a:t>
            </a:r>
            <a:r>
              <a:rPr lang="en-US">
                <a:solidFill>
                  <a:srgbClr val="7F7F7F"/>
                </a:solidFill>
              </a:rPr>
              <a:t>- Take price as given due to competition</a:t>
            </a:r>
            <a:endParaRPr>
              <a:solidFill>
                <a:srgbClr val="7F7F7F"/>
              </a:solidFill>
            </a:endParaRPr>
          </a:p>
          <a:p>
            <a:pPr marL="457200" lvl="0" indent="-419100" algn="l" rtl="0">
              <a:lnSpc>
                <a:spcPct val="90000"/>
              </a:lnSpc>
              <a:spcBef>
                <a:spcPts val="0"/>
              </a:spcBef>
              <a:spcAft>
                <a:spcPts val="0"/>
              </a:spcAft>
              <a:buClr>
                <a:srgbClr val="7F7F7F"/>
              </a:buClr>
              <a:buSzPts val="3000"/>
              <a:buAutoNum type="arabicPeriod"/>
            </a:pPr>
            <a:r>
              <a:rPr lang="en-US" b="1">
                <a:solidFill>
                  <a:srgbClr val="7F7F7F"/>
                </a:solidFill>
              </a:rPr>
              <a:t>Taste </a:t>
            </a:r>
            <a:r>
              <a:rPr lang="en-US">
                <a:solidFill>
                  <a:srgbClr val="7F7F7F"/>
                </a:solidFill>
              </a:rPr>
              <a:t>- Eating is an experience, we need to target customer tastes</a:t>
            </a:r>
            <a:endParaRPr>
              <a:solidFill>
                <a:srgbClr val="7F7F7F"/>
              </a:solidFill>
            </a:endParaRPr>
          </a:p>
          <a:p>
            <a:pPr marL="457200" lvl="0" indent="-419100" algn="l" rtl="0">
              <a:lnSpc>
                <a:spcPct val="90000"/>
              </a:lnSpc>
              <a:spcBef>
                <a:spcPts val="0"/>
              </a:spcBef>
              <a:spcAft>
                <a:spcPts val="0"/>
              </a:spcAft>
              <a:buClr>
                <a:srgbClr val="7F7F7F"/>
              </a:buClr>
              <a:buSzPts val="3000"/>
              <a:buAutoNum type="arabicPeriod"/>
            </a:pPr>
            <a:r>
              <a:rPr lang="en-US" b="1">
                <a:solidFill>
                  <a:srgbClr val="7F7F7F"/>
                </a:solidFill>
              </a:rPr>
              <a:t>Texture </a:t>
            </a:r>
            <a:r>
              <a:rPr lang="en-US">
                <a:solidFill>
                  <a:srgbClr val="7F7F7F"/>
                </a:solidFill>
              </a:rPr>
              <a:t>- Food must not only taste good but texture needs to be satisfying</a:t>
            </a:r>
            <a:endParaRPr>
              <a:solidFill>
                <a:srgbClr val="7F7F7F"/>
              </a:solidFill>
            </a:endParaRPr>
          </a:p>
          <a:p>
            <a:pPr marL="457200" lvl="0" indent="-419100" algn="l" rtl="0">
              <a:lnSpc>
                <a:spcPct val="90000"/>
              </a:lnSpc>
              <a:spcBef>
                <a:spcPts val="0"/>
              </a:spcBef>
              <a:spcAft>
                <a:spcPts val="0"/>
              </a:spcAft>
              <a:buClr>
                <a:srgbClr val="7F7F7F"/>
              </a:buClr>
              <a:buSzPts val="3000"/>
              <a:buAutoNum type="arabicPeriod"/>
            </a:pPr>
            <a:r>
              <a:rPr lang="en-US" b="1">
                <a:solidFill>
                  <a:srgbClr val="7F7F7F"/>
                </a:solidFill>
              </a:rPr>
              <a:t>Convenience </a:t>
            </a:r>
            <a:r>
              <a:rPr lang="en-US">
                <a:solidFill>
                  <a:srgbClr val="7F7F7F"/>
                </a:solidFill>
              </a:rPr>
              <a:t>- Deliver boxes as promised, complete, and on-time</a:t>
            </a:r>
            <a:endParaRPr>
              <a:solidFill>
                <a:srgbClr val="7F7F7F"/>
              </a:solidFill>
            </a:endParaRPr>
          </a:p>
          <a:p>
            <a:pPr marL="457200" lvl="0" indent="-419100" algn="l" rtl="0">
              <a:lnSpc>
                <a:spcPct val="90000"/>
              </a:lnSpc>
              <a:spcBef>
                <a:spcPts val="0"/>
              </a:spcBef>
              <a:spcAft>
                <a:spcPts val="0"/>
              </a:spcAft>
              <a:buClr>
                <a:srgbClr val="7F7F7F"/>
              </a:buClr>
              <a:buSzPts val="3000"/>
              <a:buAutoNum type="arabicPeriod"/>
            </a:pPr>
            <a:r>
              <a:rPr lang="en-US" b="1">
                <a:solidFill>
                  <a:srgbClr val="7F7F7F"/>
                </a:solidFill>
              </a:rPr>
              <a:t>Health </a:t>
            </a:r>
            <a:r>
              <a:rPr lang="en-US">
                <a:solidFill>
                  <a:srgbClr val="7F7F7F"/>
                </a:solidFill>
              </a:rPr>
              <a:t>- Although important, food quality is the last reason customers buy</a:t>
            </a:r>
            <a:endParaRPr>
              <a:solidFill>
                <a:srgbClr val="7F7F7F"/>
              </a:solidFill>
            </a:endParaRPr>
          </a:p>
          <a:p>
            <a:pPr marL="0" lvl="0" indent="0" algn="l" rtl="0">
              <a:lnSpc>
                <a:spcPct val="90000"/>
              </a:lnSpc>
              <a:spcBef>
                <a:spcPts val="0"/>
              </a:spcBef>
              <a:spcAft>
                <a:spcPts val="0"/>
              </a:spcAft>
              <a:buNone/>
            </a:pPr>
            <a:endParaRPr>
              <a:solidFill>
                <a:srgbClr val="7F7F7F"/>
              </a:solidFill>
            </a:endParaRPr>
          </a:p>
        </p:txBody>
      </p:sp>
      <p:sp>
        <p:nvSpPr>
          <p:cNvPr id="435" name="Google Shape;435;p37"/>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0" name="Google Shape;440;p38"/>
          <p:cNvGrpSpPr/>
          <p:nvPr/>
        </p:nvGrpSpPr>
        <p:grpSpPr>
          <a:xfrm>
            <a:off x="802640" y="0"/>
            <a:ext cx="10474820" cy="6858120"/>
            <a:chOff x="802640" y="0"/>
            <a:chExt cx="10474820" cy="6858120"/>
          </a:xfrm>
        </p:grpSpPr>
        <p:sp>
          <p:nvSpPr>
            <p:cNvPr id="441" name="Google Shape;441;p38"/>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 name="Google Shape;442;p38"/>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43" name="Google Shape;443;p38"/>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444" name="Google Shape;444;p38"/>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445" name="Google Shape;445;p38"/>
          <p:cNvSpPr txBox="1"/>
          <p:nvPr/>
        </p:nvSpPr>
        <p:spPr>
          <a:xfrm>
            <a:off x="3860800" y="3190241"/>
            <a:ext cx="4287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Financials</a:t>
            </a:r>
            <a:endParaRPr sz="2800" b="1" i="0" u="none" strike="noStrike" cap="none">
              <a:solidFill>
                <a:srgbClr val="0F346B"/>
              </a:solidFill>
              <a:latin typeface="Arial"/>
              <a:ea typeface="Arial"/>
              <a:cs typeface="Arial"/>
              <a:sym typeface="Arial"/>
            </a:endParaRPr>
          </a:p>
        </p:txBody>
      </p:sp>
      <p:sp>
        <p:nvSpPr>
          <p:cNvPr id="446" name="Google Shape;446;p3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9"/>
          <p:cNvSpPr txBox="1">
            <a:spLocks noGrp="1"/>
          </p:cNvSpPr>
          <p:nvPr>
            <p:ph type="title"/>
          </p:nvPr>
        </p:nvSpPr>
        <p:spPr>
          <a:xfrm>
            <a:off x="352625" y="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b="1">
                <a:solidFill>
                  <a:srgbClr val="073763"/>
                </a:solidFill>
                <a:highlight>
                  <a:srgbClr val="FFFFFF"/>
                </a:highlight>
                <a:latin typeface="Arial"/>
                <a:ea typeface="Arial"/>
                <a:cs typeface="Arial"/>
                <a:sym typeface="Arial"/>
              </a:rPr>
              <a:t>Key Q1 Financial Results</a:t>
            </a:r>
            <a:endParaRPr sz="3000">
              <a:solidFill>
                <a:srgbClr val="073763"/>
              </a:solidFill>
            </a:endParaRPr>
          </a:p>
        </p:txBody>
      </p:sp>
      <p:sp>
        <p:nvSpPr>
          <p:cNvPr id="452" name="Google Shape;452;p39"/>
          <p:cNvSpPr txBox="1">
            <a:spLocks noGrp="1"/>
          </p:cNvSpPr>
          <p:nvPr>
            <p:ph type="body" idx="1"/>
          </p:nvPr>
        </p:nvSpPr>
        <p:spPr>
          <a:xfrm>
            <a:off x="352625" y="1226975"/>
            <a:ext cx="5526600" cy="2162100"/>
          </a:xfrm>
          <a:prstGeom prst="rect">
            <a:avLst/>
          </a:prstGeom>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r>
              <a:rPr lang="en-US" sz="2000">
                <a:solidFill>
                  <a:srgbClr val="7F7F7F"/>
                </a:solidFill>
                <a:highlight>
                  <a:srgbClr val="FFFFFF"/>
                </a:highlight>
                <a:latin typeface="Arial"/>
                <a:ea typeface="Arial"/>
                <a:cs typeface="Arial"/>
                <a:sym typeface="Arial"/>
              </a:rPr>
              <a:t>Better Q1 financial results due to:</a:t>
            </a:r>
            <a:endParaRPr sz="2000">
              <a:solidFill>
                <a:srgbClr val="7F7F7F"/>
              </a:solidFill>
              <a:highlight>
                <a:srgbClr val="FFFFFF"/>
              </a:highlight>
              <a:latin typeface="Arial"/>
              <a:ea typeface="Arial"/>
              <a:cs typeface="Arial"/>
              <a:sym typeface="Arial"/>
            </a:endParaRPr>
          </a:p>
          <a:p>
            <a:pPr marL="457200" lvl="0" indent="-355600" algn="l" rtl="0">
              <a:lnSpc>
                <a:spcPct val="100000"/>
              </a:lnSpc>
              <a:spcBef>
                <a:spcPts val="1000"/>
              </a:spcBef>
              <a:spcAft>
                <a:spcPts val="0"/>
              </a:spcAft>
              <a:buClr>
                <a:srgbClr val="7F7F7F"/>
              </a:buClr>
              <a:buSzPts val="2000"/>
              <a:buFont typeface="Arial"/>
              <a:buChar char="•"/>
            </a:pPr>
            <a:r>
              <a:rPr lang="en-US" sz="2000">
                <a:solidFill>
                  <a:srgbClr val="7F7F7F"/>
                </a:solidFill>
                <a:highlight>
                  <a:srgbClr val="FFFFFF"/>
                </a:highlight>
                <a:latin typeface="Arial"/>
                <a:ea typeface="Arial"/>
                <a:cs typeface="Arial"/>
                <a:sym typeface="Arial"/>
              </a:rPr>
              <a:t>Targeted marketing focus</a:t>
            </a:r>
            <a:endParaRPr sz="2000">
              <a:solidFill>
                <a:srgbClr val="7F7F7F"/>
              </a:solidFill>
              <a:highlight>
                <a:srgbClr val="FFFFFF"/>
              </a:highlight>
              <a:latin typeface="Arial"/>
              <a:ea typeface="Arial"/>
              <a:cs typeface="Arial"/>
              <a:sym typeface="Arial"/>
            </a:endParaRPr>
          </a:p>
          <a:p>
            <a:pPr marL="457200" lvl="0" indent="-355600" algn="l" rtl="0">
              <a:lnSpc>
                <a:spcPct val="100000"/>
              </a:lnSpc>
              <a:spcBef>
                <a:spcPts val="0"/>
              </a:spcBef>
              <a:spcAft>
                <a:spcPts val="0"/>
              </a:spcAft>
              <a:buClr>
                <a:srgbClr val="7F7F7F"/>
              </a:buClr>
              <a:buSzPts val="2000"/>
              <a:buFont typeface="Arial"/>
              <a:buChar char="•"/>
            </a:pPr>
            <a:r>
              <a:rPr lang="en-US" sz="2000">
                <a:solidFill>
                  <a:srgbClr val="7F7F7F"/>
                </a:solidFill>
                <a:highlight>
                  <a:srgbClr val="FFFFFF"/>
                </a:highlight>
                <a:latin typeface="Arial"/>
                <a:ea typeface="Arial"/>
                <a:cs typeface="Arial"/>
                <a:sym typeface="Arial"/>
              </a:rPr>
              <a:t>Stepped-up operations efficiency</a:t>
            </a:r>
            <a:endParaRPr sz="2000">
              <a:solidFill>
                <a:srgbClr val="7F7F7F"/>
              </a:solidFill>
              <a:highlight>
                <a:srgbClr val="FFFFFF"/>
              </a:highlight>
              <a:latin typeface="Arial"/>
              <a:ea typeface="Arial"/>
              <a:cs typeface="Arial"/>
              <a:sym typeface="Arial"/>
            </a:endParaRPr>
          </a:p>
          <a:p>
            <a:pPr marL="457200" lvl="0" indent="-355600" algn="l" rtl="0">
              <a:lnSpc>
                <a:spcPct val="100000"/>
              </a:lnSpc>
              <a:spcBef>
                <a:spcPts val="0"/>
              </a:spcBef>
              <a:spcAft>
                <a:spcPts val="0"/>
              </a:spcAft>
              <a:buClr>
                <a:srgbClr val="7F7F7F"/>
              </a:buClr>
              <a:buSzPts val="2000"/>
              <a:buFont typeface="Arial"/>
              <a:buChar char="•"/>
            </a:pPr>
            <a:r>
              <a:rPr lang="en-US" sz="2000">
                <a:solidFill>
                  <a:srgbClr val="7F7F7F"/>
                </a:solidFill>
                <a:highlight>
                  <a:srgbClr val="FFFFFF"/>
                </a:highlight>
                <a:latin typeface="Arial"/>
                <a:ea typeface="Arial"/>
                <a:cs typeface="Arial"/>
                <a:sym typeface="Arial"/>
              </a:rPr>
              <a:t>Continued expense management</a:t>
            </a:r>
            <a:endParaRPr sz="1800">
              <a:highlight>
                <a:srgbClr val="FFFFFF"/>
              </a:highlight>
              <a:latin typeface="Arial"/>
              <a:ea typeface="Arial"/>
              <a:cs typeface="Arial"/>
              <a:sym typeface="Arial"/>
            </a:endParaRPr>
          </a:p>
        </p:txBody>
      </p:sp>
      <p:pic>
        <p:nvPicPr>
          <p:cNvPr id="453" name="Google Shape;453;p39"/>
          <p:cNvPicPr preferRelativeResize="0"/>
          <p:nvPr/>
        </p:nvPicPr>
        <p:blipFill rotWithShape="1">
          <a:blip r:embed="rId3">
            <a:alphaModFix/>
          </a:blip>
          <a:srcRect/>
          <a:stretch/>
        </p:blipFill>
        <p:spPr>
          <a:xfrm>
            <a:off x="11318240" y="0"/>
            <a:ext cx="873760" cy="873760"/>
          </a:xfrm>
          <a:prstGeom prst="rect">
            <a:avLst/>
          </a:prstGeom>
          <a:noFill/>
          <a:ln>
            <a:noFill/>
          </a:ln>
        </p:spPr>
      </p:pic>
      <p:graphicFrame>
        <p:nvGraphicFramePr>
          <p:cNvPr id="454" name="Google Shape;454;p39"/>
          <p:cNvGraphicFramePr/>
          <p:nvPr/>
        </p:nvGraphicFramePr>
        <p:xfrm>
          <a:off x="485775" y="3743338"/>
          <a:ext cx="10382450" cy="2285125"/>
        </p:xfrm>
        <a:graphic>
          <a:graphicData uri="http://schemas.openxmlformats.org/drawingml/2006/table">
            <a:tbl>
              <a:tblPr>
                <a:noFill/>
                <a:tableStyleId>{F5B5C7D2-8C36-4FFC-95E8-6389B9D452E1}</a:tableStyleId>
              </a:tblPr>
              <a:tblGrid>
                <a:gridCol w="3235800">
                  <a:extLst>
                    <a:ext uri="{9D8B030D-6E8A-4147-A177-3AD203B41FA5}">
                      <a16:colId xmlns:a16="http://schemas.microsoft.com/office/drawing/2014/main" val="20000"/>
                    </a:ext>
                  </a:extLst>
                </a:gridCol>
                <a:gridCol w="2109725">
                  <a:extLst>
                    <a:ext uri="{9D8B030D-6E8A-4147-A177-3AD203B41FA5}">
                      <a16:colId xmlns:a16="http://schemas.microsoft.com/office/drawing/2014/main" val="20001"/>
                    </a:ext>
                  </a:extLst>
                </a:gridCol>
                <a:gridCol w="2450800">
                  <a:extLst>
                    <a:ext uri="{9D8B030D-6E8A-4147-A177-3AD203B41FA5}">
                      <a16:colId xmlns:a16="http://schemas.microsoft.com/office/drawing/2014/main" val="20002"/>
                    </a:ext>
                  </a:extLst>
                </a:gridCol>
                <a:gridCol w="2586125">
                  <a:extLst>
                    <a:ext uri="{9D8B030D-6E8A-4147-A177-3AD203B41FA5}">
                      <a16:colId xmlns:a16="http://schemas.microsoft.com/office/drawing/2014/main" val="20003"/>
                    </a:ext>
                  </a:extLst>
                </a:gridCol>
              </a:tblGrid>
              <a:tr h="494075">
                <a:tc>
                  <a:txBody>
                    <a:bodyPr/>
                    <a:lstStyle/>
                    <a:p>
                      <a:pPr marL="0" lvl="0" indent="0" algn="l" rtl="0">
                        <a:spcBef>
                          <a:spcPts val="0"/>
                        </a:spcBef>
                        <a:spcAft>
                          <a:spcPts val="0"/>
                        </a:spcAft>
                        <a:buNone/>
                      </a:pPr>
                      <a:r>
                        <a:rPr lang="en-US" sz="1800" b="1">
                          <a:solidFill>
                            <a:srgbClr val="FFFFFF"/>
                          </a:solidFill>
                        </a:rPr>
                        <a:t>KPI</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0F346B"/>
                    </a:solidFill>
                  </a:tcPr>
                </a:tc>
                <a:tc>
                  <a:txBody>
                    <a:bodyPr/>
                    <a:lstStyle/>
                    <a:p>
                      <a:pPr marL="0" lvl="0" indent="0" algn="l" rtl="0">
                        <a:spcBef>
                          <a:spcPts val="0"/>
                        </a:spcBef>
                        <a:spcAft>
                          <a:spcPts val="0"/>
                        </a:spcAft>
                        <a:buNone/>
                      </a:pPr>
                      <a:r>
                        <a:rPr lang="en-US" sz="1800" b="1">
                          <a:solidFill>
                            <a:schemeClr val="lt1"/>
                          </a:solidFill>
                        </a:rPr>
                        <a:t>9/30/2018</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0F346B"/>
                    </a:solidFill>
                  </a:tcPr>
                </a:tc>
                <a:tc>
                  <a:txBody>
                    <a:bodyPr/>
                    <a:lstStyle/>
                    <a:p>
                      <a:pPr marL="0" lvl="0" indent="0" algn="l" rtl="0">
                        <a:spcBef>
                          <a:spcPts val="0"/>
                        </a:spcBef>
                        <a:spcAft>
                          <a:spcPts val="0"/>
                        </a:spcAft>
                        <a:buNone/>
                      </a:pPr>
                      <a:r>
                        <a:rPr lang="en-US" sz="1800" b="1">
                          <a:solidFill>
                            <a:schemeClr val="lt1"/>
                          </a:solidFill>
                        </a:rPr>
                        <a:t>12/31/2018</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0F346B"/>
                    </a:solidFill>
                  </a:tcPr>
                </a:tc>
                <a:tc>
                  <a:txBody>
                    <a:bodyPr/>
                    <a:lstStyle/>
                    <a:p>
                      <a:pPr marL="0" lvl="0" indent="0" algn="l" rtl="0">
                        <a:spcBef>
                          <a:spcPts val="0"/>
                        </a:spcBef>
                        <a:spcAft>
                          <a:spcPts val="0"/>
                        </a:spcAft>
                        <a:buNone/>
                      </a:pPr>
                      <a:r>
                        <a:rPr lang="en-US" sz="1800" b="1">
                          <a:solidFill>
                            <a:srgbClr val="FFFFFF"/>
                          </a:solidFill>
                        </a:rPr>
                        <a:t>3/31/2019</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0F346B"/>
                    </a:solidFill>
                  </a:tcPr>
                </a:tc>
                <a:extLst>
                  <a:ext uri="{0D108BD9-81ED-4DB2-BD59-A6C34878D82A}">
                    <a16:rowId xmlns:a16="http://schemas.microsoft.com/office/drawing/2014/main" val="10000"/>
                  </a:ext>
                </a:extLst>
              </a:tr>
              <a:tr h="494075">
                <a:tc>
                  <a:txBody>
                    <a:bodyPr/>
                    <a:lstStyle/>
                    <a:p>
                      <a:pPr marL="0" lvl="0" indent="0" algn="l" rtl="0">
                        <a:spcBef>
                          <a:spcPts val="0"/>
                        </a:spcBef>
                        <a:spcAft>
                          <a:spcPts val="0"/>
                        </a:spcAft>
                        <a:buNone/>
                      </a:pPr>
                      <a:r>
                        <a:rPr lang="en-US" sz="1800" b="1">
                          <a:solidFill>
                            <a:srgbClr val="6A6A6A"/>
                          </a:solidFill>
                        </a:rPr>
                        <a:t>Average Order Value</a:t>
                      </a:r>
                      <a:endParaRPr sz="1800" b="1">
                        <a:solidFill>
                          <a:srgbClr val="6A6A6A"/>
                        </a:solidFill>
                      </a:endParaRPr>
                    </a:p>
                  </a:txBody>
                  <a:tcPr marL="91425" marR="91425" marT="91425" marB="91425">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800">
                          <a:solidFill>
                            <a:srgbClr val="6A6A6A"/>
                          </a:solidFill>
                        </a:rPr>
                        <a:t>56.79</a:t>
                      </a:r>
                      <a:endParaRPr sz="1800">
                        <a:solidFill>
                          <a:srgbClr val="6A6A6A"/>
                        </a:solidFill>
                      </a:endParaRPr>
                    </a:p>
                  </a:txBody>
                  <a:tcPr marL="91425" marR="91425" marT="91425" marB="91425">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800">
                          <a:solidFill>
                            <a:srgbClr val="6A6A6A"/>
                          </a:solidFill>
                        </a:rPr>
                        <a:t>58.12</a:t>
                      </a:r>
                      <a:endParaRPr sz="1800">
                        <a:solidFill>
                          <a:srgbClr val="6A6A6A"/>
                        </a:solidFill>
                      </a:endParaRPr>
                    </a:p>
                  </a:txBody>
                  <a:tcPr marL="91425" marR="91425" marT="91425" marB="91425">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US" sz="1800">
                          <a:solidFill>
                            <a:srgbClr val="6A6A6A"/>
                          </a:solidFill>
                        </a:rPr>
                        <a:t>57.15</a:t>
                      </a:r>
                      <a:endParaRPr sz="1800">
                        <a:solidFill>
                          <a:srgbClr val="6A6A6A"/>
                        </a:solidFill>
                      </a:endParaRPr>
                    </a:p>
                  </a:txBody>
                  <a:tcPr marL="91425" marR="91425" marT="91425" marB="91425">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494075">
                <a:tc>
                  <a:txBody>
                    <a:bodyPr/>
                    <a:lstStyle/>
                    <a:p>
                      <a:pPr marL="0" lvl="0" indent="0" algn="l" rtl="0">
                        <a:spcBef>
                          <a:spcPts val="0"/>
                        </a:spcBef>
                        <a:spcAft>
                          <a:spcPts val="0"/>
                        </a:spcAft>
                        <a:buNone/>
                      </a:pPr>
                      <a:r>
                        <a:rPr lang="en-US" sz="1800" b="1">
                          <a:solidFill>
                            <a:srgbClr val="6A6A6A"/>
                          </a:solidFill>
                        </a:rPr>
                        <a:t>Orders per Customer</a:t>
                      </a:r>
                      <a:endParaRPr sz="1800" b="1">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800">
                          <a:solidFill>
                            <a:srgbClr val="6A6A6A"/>
                          </a:solidFill>
                        </a:rPr>
                        <a:t>4.1</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800">
                          <a:solidFill>
                            <a:srgbClr val="6A6A6A"/>
                          </a:solidFill>
                        </a:rPr>
                        <a:t>4.3</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800">
                          <a:solidFill>
                            <a:srgbClr val="6A6A6A"/>
                          </a:solidFill>
                        </a:rPr>
                        <a:t>4.5</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2900">
                <a:tc>
                  <a:txBody>
                    <a:bodyPr/>
                    <a:lstStyle/>
                    <a:p>
                      <a:pPr marL="0" lvl="0" indent="0" algn="l" rtl="0">
                        <a:spcBef>
                          <a:spcPts val="0"/>
                        </a:spcBef>
                        <a:spcAft>
                          <a:spcPts val="0"/>
                        </a:spcAft>
                        <a:buNone/>
                      </a:pPr>
                      <a:r>
                        <a:rPr lang="en-US" sz="1800" b="1">
                          <a:solidFill>
                            <a:srgbClr val="6A6A6A"/>
                          </a:solidFill>
                        </a:rPr>
                        <a:t>Avg. Revenue Per Customer</a:t>
                      </a:r>
                      <a:endParaRPr sz="1800" b="1">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800">
                          <a:solidFill>
                            <a:srgbClr val="6A6A6A"/>
                          </a:solidFill>
                        </a:rPr>
                        <a:t>233</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800">
                          <a:solidFill>
                            <a:srgbClr val="6A6A6A"/>
                          </a:solidFill>
                        </a:rPr>
                        <a:t>252</a:t>
                      </a:r>
                      <a:endParaRPr sz="1800">
                        <a:solidFill>
                          <a:srgbClr val="6A6A6A"/>
                        </a:solidFill>
                      </a:endParaRPr>
                    </a:p>
                    <a:p>
                      <a:pPr marL="0" lvl="0" indent="0" algn="l" rtl="0">
                        <a:spcBef>
                          <a:spcPts val="0"/>
                        </a:spcBef>
                        <a:spcAft>
                          <a:spcPts val="0"/>
                        </a:spcAft>
                        <a:buNone/>
                      </a:pP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800">
                          <a:solidFill>
                            <a:srgbClr val="6A6A6A"/>
                          </a:solidFill>
                        </a:rPr>
                        <a:t>258</a:t>
                      </a:r>
                      <a:endParaRPr sz="1800">
                        <a:solidFill>
                          <a:srgbClr val="6A6A6A"/>
                        </a:solidFill>
                      </a:endParaRPr>
                    </a:p>
                    <a:p>
                      <a:pPr marL="0" lvl="0" indent="0" algn="l" rtl="0">
                        <a:spcBef>
                          <a:spcPts val="0"/>
                        </a:spcBef>
                        <a:spcAft>
                          <a:spcPts val="0"/>
                        </a:spcAft>
                        <a:buNone/>
                      </a:pP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
        <p:nvSpPr>
          <p:cNvPr id="455" name="Google Shape;455;p39"/>
          <p:cNvSpPr txBox="1"/>
          <p:nvPr/>
        </p:nvSpPr>
        <p:spPr>
          <a:xfrm>
            <a:off x="352625" y="6382725"/>
            <a:ext cx="74832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i="1">
                <a:solidFill>
                  <a:srgbClr val="6A6A6A"/>
                </a:solidFill>
              </a:rPr>
              <a:t> Source: Blue Apron Holdings Inc, 2018 10-K SEC Filing</a:t>
            </a:r>
            <a:endParaRPr sz="1000" i="1">
              <a:solidFill>
                <a:srgbClr val="7F7F7F"/>
              </a:solidFill>
            </a:endParaRPr>
          </a:p>
        </p:txBody>
      </p:sp>
      <p:sp>
        <p:nvSpPr>
          <p:cNvPr id="456" name="Google Shape;456;p3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0"/>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462" name="Google Shape;462;p40"/>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Financial Overview</a:t>
            </a:r>
            <a:endParaRPr sz="3000" b="1">
              <a:solidFill>
                <a:srgbClr val="0F346B"/>
              </a:solidFill>
              <a:latin typeface="Arial"/>
              <a:ea typeface="Arial"/>
              <a:cs typeface="Arial"/>
              <a:sym typeface="Arial"/>
            </a:endParaRPr>
          </a:p>
        </p:txBody>
      </p:sp>
      <p:sp>
        <p:nvSpPr>
          <p:cNvPr id="463" name="Google Shape;463;p40"/>
          <p:cNvSpPr txBox="1"/>
          <p:nvPr/>
        </p:nvSpPr>
        <p:spPr>
          <a:xfrm>
            <a:off x="494225" y="873750"/>
            <a:ext cx="4815900" cy="2532000"/>
          </a:xfrm>
          <a:prstGeom prst="rect">
            <a:avLst/>
          </a:prstGeom>
          <a:noFill/>
          <a:ln>
            <a:noFill/>
          </a:ln>
        </p:spPr>
        <p:txBody>
          <a:bodyPr spcFirstLastPara="1" wrap="square" lIns="68575" tIns="34275" rIns="68575" bIns="34275" anchor="t" anchorCtr="0">
            <a:noAutofit/>
          </a:bodyPr>
          <a:lstStyle/>
          <a:p>
            <a:pPr marL="457200" lvl="0" indent="-355600" algn="l" rtl="0">
              <a:spcBef>
                <a:spcPts val="300"/>
              </a:spcBef>
              <a:spcAft>
                <a:spcPts val="0"/>
              </a:spcAft>
              <a:buClr>
                <a:srgbClr val="7F7F7F"/>
              </a:buClr>
              <a:buSzPts val="2000"/>
              <a:buChar char="●"/>
            </a:pPr>
            <a:r>
              <a:rPr lang="en-US" sz="2000">
                <a:solidFill>
                  <a:srgbClr val="7F7F7F"/>
                </a:solidFill>
              </a:rPr>
              <a:t>Balance Sheet (03/31/2019):</a:t>
            </a:r>
            <a:endParaRPr sz="2000">
              <a:solidFill>
                <a:srgbClr val="7F7F7F"/>
              </a:solidFill>
            </a:endParaRPr>
          </a:p>
          <a:p>
            <a:pPr marL="1371600" lvl="2" indent="-355600" algn="l" rtl="0">
              <a:spcBef>
                <a:spcPts val="0"/>
              </a:spcBef>
              <a:spcAft>
                <a:spcPts val="0"/>
              </a:spcAft>
              <a:buClr>
                <a:srgbClr val="7F7F7F"/>
              </a:buClr>
              <a:buSzPts val="2000"/>
              <a:buChar char="■"/>
            </a:pPr>
            <a:r>
              <a:rPr lang="en-US" sz="2000">
                <a:solidFill>
                  <a:srgbClr val="7F7F7F"/>
                </a:solidFill>
              </a:rPr>
              <a:t>Total Assets: </a:t>
            </a:r>
            <a:r>
              <a:rPr lang="en-US" sz="2000" b="1">
                <a:solidFill>
                  <a:srgbClr val="0F346B"/>
                </a:solidFill>
              </a:rPr>
              <a:t>$349M</a:t>
            </a:r>
            <a:endParaRPr sz="2000" b="1">
              <a:solidFill>
                <a:srgbClr val="0F346B"/>
              </a:solidFill>
            </a:endParaRPr>
          </a:p>
          <a:p>
            <a:pPr marL="1371600" lvl="2" indent="-355600" algn="l" rtl="0">
              <a:spcBef>
                <a:spcPts val="0"/>
              </a:spcBef>
              <a:spcAft>
                <a:spcPts val="0"/>
              </a:spcAft>
              <a:buClr>
                <a:srgbClr val="7F7F7F"/>
              </a:buClr>
              <a:buSzPts val="2000"/>
              <a:buChar char="■"/>
            </a:pPr>
            <a:r>
              <a:rPr lang="en-US" sz="2000">
                <a:solidFill>
                  <a:srgbClr val="7F7F7F"/>
                </a:solidFill>
              </a:rPr>
              <a:t>Total Liabilities: </a:t>
            </a:r>
            <a:r>
              <a:rPr lang="en-US" sz="2000" b="1">
                <a:solidFill>
                  <a:srgbClr val="0F346B"/>
                </a:solidFill>
              </a:rPr>
              <a:t>$231M</a:t>
            </a:r>
            <a:endParaRPr sz="2000" b="1">
              <a:solidFill>
                <a:srgbClr val="0F346B"/>
              </a:solidFill>
            </a:endParaRPr>
          </a:p>
          <a:p>
            <a:pPr marL="1371600" lvl="2" indent="-355600" algn="l" rtl="0">
              <a:spcBef>
                <a:spcPts val="0"/>
              </a:spcBef>
              <a:spcAft>
                <a:spcPts val="0"/>
              </a:spcAft>
              <a:buClr>
                <a:srgbClr val="7F7F7F"/>
              </a:buClr>
              <a:buSzPts val="2000"/>
              <a:buChar char="■"/>
            </a:pPr>
            <a:r>
              <a:rPr lang="en-US" sz="2000">
                <a:solidFill>
                  <a:srgbClr val="7F7F7F"/>
                </a:solidFill>
              </a:rPr>
              <a:t>Shareholder’s Equity: </a:t>
            </a:r>
            <a:r>
              <a:rPr lang="en-US" sz="2000" b="1">
                <a:solidFill>
                  <a:srgbClr val="0F346B"/>
                </a:solidFill>
              </a:rPr>
              <a:t>$117M</a:t>
            </a:r>
            <a:endParaRPr sz="2000" b="1">
              <a:solidFill>
                <a:srgbClr val="0F346B"/>
              </a:solidFill>
            </a:endParaRPr>
          </a:p>
          <a:p>
            <a:pPr marL="1371600" lvl="2" indent="-355600" algn="l" rtl="0">
              <a:spcBef>
                <a:spcPts val="0"/>
              </a:spcBef>
              <a:spcAft>
                <a:spcPts val="0"/>
              </a:spcAft>
              <a:buClr>
                <a:srgbClr val="7F7F7F"/>
              </a:buClr>
              <a:buSzPts val="2000"/>
              <a:buChar char="■"/>
            </a:pPr>
            <a:r>
              <a:rPr lang="en-US" sz="2000">
                <a:solidFill>
                  <a:srgbClr val="7F7F7F"/>
                </a:solidFill>
              </a:rPr>
              <a:t>Cash at 03/31/2019: </a:t>
            </a:r>
            <a:r>
              <a:rPr lang="en-US" sz="2000" b="1">
                <a:solidFill>
                  <a:srgbClr val="0F346B"/>
                </a:solidFill>
              </a:rPr>
              <a:t>$99M</a:t>
            </a:r>
            <a:endParaRPr sz="2000" b="1">
              <a:solidFill>
                <a:srgbClr val="0F346B"/>
              </a:solidFill>
            </a:endParaRPr>
          </a:p>
          <a:p>
            <a:pPr marL="457200" lvl="0" indent="-355600" algn="l" rtl="0">
              <a:spcBef>
                <a:spcPts val="0"/>
              </a:spcBef>
              <a:spcAft>
                <a:spcPts val="0"/>
              </a:spcAft>
              <a:buClr>
                <a:srgbClr val="7F7F7F"/>
              </a:buClr>
              <a:buSzPts val="2000"/>
              <a:buChar char="●"/>
            </a:pPr>
            <a:r>
              <a:rPr lang="en-US" sz="2000">
                <a:solidFill>
                  <a:srgbClr val="7F7F7F"/>
                </a:solidFill>
              </a:rPr>
              <a:t>Cash on hand has increased</a:t>
            </a:r>
            <a:endParaRPr sz="2000">
              <a:solidFill>
                <a:srgbClr val="7F7F7F"/>
              </a:solidFill>
            </a:endParaRPr>
          </a:p>
          <a:p>
            <a:pPr marL="457200" lvl="0" indent="-355600" algn="l" rtl="0">
              <a:spcBef>
                <a:spcPts val="0"/>
              </a:spcBef>
              <a:spcAft>
                <a:spcPts val="0"/>
              </a:spcAft>
              <a:buClr>
                <a:srgbClr val="7F7F7F"/>
              </a:buClr>
              <a:buSzPts val="2000"/>
              <a:buChar char="●"/>
            </a:pPr>
            <a:r>
              <a:rPr lang="en-US" sz="2000">
                <a:solidFill>
                  <a:srgbClr val="7F7F7F"/>
                </a:solidFill>
              </a:rPr>
              <a:t>EBITDA Income is positive:</a:t>
            </a:r>
            <a:endParaRPr sz="2000">
              <a:solidFill>
                <a:srgbClr val="7F7F7F"/>
              </a:solidFill>
            </a:endParaRPr>
          </a:p>
          <a:p>
            <a:pPr marL="254000" lvl="0" indent="0" algn="l" rtl="0">
              <a:spcBef>
                <a:spcPts val="300"/>
              </a:spcBef>
              <a:spcAft>
                <a:spcPts val="0"/>
              </a:spcAft>
              <a:buNone/>
            </a:pPr>
            <a:endParaRPr/>
          </a:p>
          <a:p>
            <a:pPr marL="558800" lvl="1" indent="-114300" algn="l" rtl="0">
              <a:spcBef>
                <a:spcPts val="300"/>
              </a:spcBef>
              <a:spcAft>
                <a:spcPts val="0"/>
              </a:spcAft>
              <a:buNone/>
            </a:pPr>
            <a:endParaRPr sz="1100"/>
          </a:p>
        </p:txBody>
      </p:sp>
      <p:graphicFrame>
        <p:nvGraphicFramePr>
          <p:cNvPr id="464" name="Google Shape;464;p40"/>
          <p:cNvGraphicFramePr/>
          <p:nvPr/>
        </p:nvGraphicFramePr>
        <p:xfrm>
          <a:off x="494225" y="3658900"/>
          <a:ext cx="7308900" cy="2384800"/>
        </p:xfrm>
        <a:graphic>
          <a:graphicData uri="http://schemas.openxmlformats.org/drawingml/2006/table">
            <a:tbl>
              <a:tblPr>
                <a:noFill/>
                <a:tableStyleId>{F5B5C7D2-8C36-4FFC-95E8-6389B9D452E1}</a:tableStyleId>
              </a:tblPr>
              <a:tblGrid>
                <a:gridCol w="2436300">
                  <a:extLst>
                    <a:ext uri="{9D8B030D-6E8A-4147-A177-3AD203B41FA5}">
                      <a16:colId xmlns:a16="http://schemas.microsoft.com/office/drawing/2014/main" val="20000"/>
                    </a:ext>
                  </a:extLst>
                </a:gridCol>
                <a:gridCol w="2436300">
                  <a:extLst>
                    <a:ext uri="{9D8B030D-6E8A-4147-A177-3AD203B41FA5}">
                      <a16:colId xmlns:a16="http://schemas.microsoft.com/office/drawing/2014/main" val="20001"/>
                    </a:ext>
                  </a:extLst>
                </a:gridCol>
                <a:gridCol w="2436300">
                  <a:extLst>
                    <a:ext uri="{9D8B030D-6E8A-4147-A177-3AD203B41FA5}">
                      <a16:colId xmlns:a16="http://schemas.microsoft.com/office/drawing/2014/main" val="20002"/>
                    </a:ext>
                  </a:extLst>
                </a:gridCol>
              </a:tblGrid>
              <a:tr h="458800">
                <a:tc>
                  <a:txBody>
                    <a:bodyPr/>
                    <a:lstStyle/>
                    <a:p>
                      <a:pPr marL="0" lvl="0" indent="0" algn="l" rtl="0">
                        <a:spcBef>
                          <a:spcPts val="0"/>
                        </a:spcBef>
                        <a:spcAft>
                          <a:spcPts val="0"/>
                        </a:spcAft>
                        <a:buNone/>
                      </a:pPr>
                      <a:endParaRPr sz="18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F346B"/>
                    </a:solidFill>
                  </a:tcPr>
                </a:tc>
                <a:tc>
                  <a:txBody>
                    <a:bodyPr/>
                    <a:lstStyle/>
                    <a:p>
                      <a:pPr marL="0" lvl="0" indent="0" algn="r" rtl="0">
                        <a:spcBef>
                          <a:spcPts val="0"/>
                        </a:spcBef>
                        <a:spcAft>
                          <a:spcPts val="0"/>
                        </a:spcAft>
                        <a:buNone/>
                      </a:pPr>
                      <a:r>
                        <a:rPr lang="en-US" sz="1800" b="1">
                          <a:solidFill>
                            <a:srgbClr val="FFFFFF"/>
                          </a:solidFill>
                        </a:rPr>
                        <a:t>3/31/2019</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F346B"/>
                    </a:solidFill>
                  </a:tcPr>
                </a:tc>
                <a:tc>
                  <a:txBody>
                    <a:bodyPr/>
                    <a:lstStyle/>
                    <a:p>
                      <a:pPr marL="0" lvl="0" indent="0" algn="r" rtl="0">
                        <a:spcBef>
                          <a:spcPts val="0"/>
                        </a:spcBef>
                        <a:spcAft>
                          <a:spcPts val="0"/>
                        </a:spcAft>
                        <a:buNone/>
                      </a:pPr>
                      <a:r>
                        <a:rPr lang="en-US" sz="1800" b="1">
                          <a:solidFill>
                            <a:srgbClr val="FFFFFF"/>
                          </a:solidFill>
                        </a:rPr>
                        <a:t>03/31/2018</a:t>
                      </a:r>
                      <a:endParaRPr sz="18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F346B"/>
                    </a:solidFill>
                  </a:tcPr>
                </a:tc>
                <a:extLst>
                  <a:ext uri="{0D108BD9-81ED-4DB2-BD59-A6C34878D82A}">
                    <a16:rowId xmlns:a16="http://schemas.microsoft.com/office/drawing/2014/main" val="10000"/>
                  </a:ext>
                </a:extLst>
              </a:tr>
              <a:tr h="458800">
                <a:tc>
                  <a:txBody>
                    <a:bodyPr/>
                    <a:lstStyle/>
                    <a:p>
                      <a:pPr marL="0" lvl="0" indent="0" algn="l" rtl="0">
                        <a:spcBef>
                          <a:spcPts val="0"/>
                        </a:spcBef>
                        <a:spcAft>
                          <a:spcPts val="0"/>
                        </a:spcAft>
                        <a:buNone/>
                      </a:pPr>
                      <a:r>
                        <a:rPr lang="en-US" sz="1800" b="1">
                          <a:solidFill>
                            <a:srgbClr val="6A6A6A"/>
                          </a:solidFill>
                        </a:rPr>
                        <a:t>Revenue</a:t>
                      </a:r>
                      <a:endParaRPr sz="1800" b="1">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EFEFEF"/>
                    </a:solidFill>
                  </a:tcPr>
                </a:tc>
                <a:tc>
                  <a:txBody>
                    <a:bodyPr/>
                    <a:lstStyle/>
                    <a:p>
                      <a:pPr marL="0" lvl="0" indent="0" algn="r" rtl="0">
                        <a:spcBef>
                          <a:spcPts val="300"/>
                        </a:spcBef>
                        <a:spcAft>
                          <a:spcPts val="0"/>
                        </a:spcAft>
                        <a:buNone/>
                      </a:pPr>
                      <a:r>
                        <a:rPr lang="en-US" sz="1800">
                          <a:solidFill>
                            <a:srgbClr val="6A6A6A"/>
                          </a:solidFill>
                        </a:rPr>
                        <a:t>$141,890</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EFEFEF"/>
                    </a:solidFill>
                  </a:tcPr>
                </a:tc>
                <a:tc>
                  <a:txBody>
                    <a:bodyPr/>
                    <a:lstStyle/>
                    <a:p>
                      <a:pPr marL="0" lvl="0" indent="0" algn="r" rtl="0">
                        <a:spcBef>
                          <a:spcPts val="300"/>
                        </a:spcBef>
                        <a:spcAft>
                          <a:spcPts val="0"/>
                        </a:spcAft>
                        <a:buNone/>
                      </a:pPr>
                      <a:r>
                        <a:rPr lang="en-US" sz="1800">
                          <a:solidFill>
                            <a:srgbClr val="6A6A6A"/>
                          </a:solidFill>
                        </a:rPr>
                        <a:t>$196,690</a:t>
                      </a:r>
                      <a:endParaRPr sz="1800">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458800">
                <a:tc>
                  <a:txBody>
                    <a:bodyPr/>
                    <a:lstStyle/>
                    <a:p>
                      <a:pPr marL="0" lvl="0" indent="0" algn="l" rtl="0">
                        <a:spcBef>
                          <a:spcPts val="0"/>
                        </a:spcBef>
                        <a:spcAft>
                          <a:spcPts val="0"/>
                        </a:spcAft>
                        <a:buNone/>
                      </a:pPr>
                      <a:r>
                        <a:rPr lang="en-US" sz="1800" b="1">
                          <a:solidFill>
                            <a:srgbClr val="6A6A6A"/>
                          </a:solidFill>
                        </a:rPr>
                        <a:t>Expense</a:t>
                      </a:r>
                      <a:endParaRPr sz="1800" b="1">
                        <a:solidFill>
                          <a:srgbClr val="6A6A6A"/>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r" rtl="0">
                        <a:spcBef>
                          <a:spcPts val="300"/>
                        </a:spcBef>
                        <a:spcAft>
                          <a:spcPts val="0"/>
                        </a:spcAft>
                        <a:buNone/>
                      </a:pPr>
                      <a:r>
                        <a:rPr lang="en-US" sz="1800">
                          <a:solidFill>
                            <a:srgbClr val="6A6A6A"/>
                          </a:solidFill>
                        </a:rPr>
                        <a:t>$144,920</a:t>
                      </a:r>
                      <a:endParaRPr sz="1800">
                        <a:solidFill>
                          <a:srgbClr val="6A6A6A"/>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r" rtl="0">
                        <a:spcBef>
                          <a:spcPts val="300"/>
                        </a:spcBef>
                        <a:spcAft>
                          <a:spcPts val="0"/>
                        </a:spcAft>
                        <a:buNone/>
                      </a:pPr>
                      <a:r>
                        <a:rPr lang="en-US" sz="1800">
                          <a:solidFill>
                            <a:srgbClr val="6A6A6A"/>
                          </a:solidFill>
                        </a:rPr>
                        <a:t>$266,553</a:t>
                      </a:r>
                      <a:endParaRPr sz="1800">
                        <a:solidFill>
                          <a:srgbClr val="6A6A6A"/>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504200">
                <a:tc>
                  <a:txBody>
                    <a:bodyPr/>
                    <a:lstStyle/>
                    <a:p>
                      <a:pPr marL="0" lvl="0" indent="0" algn="l" rtl="0">
                        <a:spcBef>
                          <a:spcPts val="0"/>
                        </a:spcBef>
                        <a:spcAft>
                          <a:spcPts val="0"/>
                        </a:spcAft>
                        <a:buNone/>
                      </a:pPr>
                      <a:r>
                        <a:rPr lang="en-US" sz="1800" b="1">
                          <a:solidFill>
                            <a:srgbClr val="6A6A6A"/>
                          </a:solidFill>
                        </a:rPr>
                        <a:t>Net Income</a:t>
                      </a:r>
                      <a:endParaRPr sz="1800" b="1">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300"/>
                        </a:spcBef>
                        <a:spcAft>
                          <a:spcPts val="0"/>
                        </a:spcAft>
                        <a:buNone/>
                      </a:pPr>
                      <a:r>
                        <a:rPr lang="en-US" sz="1800">
                          <a:solidFill>
                            <a:srgbClr val="A61C00"/>
                          </a:solidFill>
                        </a:rPr>
                        <a:t>($5,275)</a:t>
                      </a:r>
                      <a:endParaRPr sz="1800">
                        <a:solidFill>
                          <a:srgbClr val="A61C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tc>
                  <a:txBody>
                    <a:bodyPr/>
                    <a:lstStyle/>
                    <a:p>
                      <a:pPr marL="0" lvl="0" indent="0" algn="r" rtl="0">
                        <a:spcBef>
                          <a:spcPts val="300"/>
                        </a:spcBef>
                        <a:spcAft>
                          <a:spcPts val="0"/>
                        </a:spcAft>
                        <a:buNone/>
                      </a:pPr>
                      <a:r>
                        <a:rPr lang="en-US" sz="1800">
                          <a:solidFill>
                            <a:srgbClr val="A61C00"/>
                          </a:solidFill>
                        </a:rPr>
                        <a:t>($31,665) </a:t>
                      </a:r>
                      <a:endParaRPr sz="1800">
                        <a:solidFill>
                          <a:srgbClr val="A61C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504200">
                <a:tc>
                  <a:txBody>
                    <a:bodyPr/>
                    <a:lstStyle/>
                    <a:p>
                      <a:pPr marL="0" lvl="0" indent="0" algn="l" rtl="0">
                        <a:spcBef>
                          <a:spcPts val="0"/>
                        </a:spcBef>
                        <a:spcAft>
                          <a:spcPts val="0"/>
                        </a:spcAft>
                        <a:buNone/>
                      </a:pPr>
                      <a:r>
                        <a:rPr lang="en-US" sz="1800" b="1">
                          <a:solidFill>
                            <a:srgbClr val="6A6A6A"/>
                          </a:solidFill>
                        </a:rPr>
                        <a:t>EBITDA</a:t>
                      </a:r>
                      <a:endParaRPr sz="1800" b="1">
                        <a:solidFill>
                          <a:srgbClr val="6A6A6A"/>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300"/>
                        </a:spcBef>
                        <a:spcAft>
                          <a:spcPts val="0"/>
                        </a:spcAft>
                        <a:buNone/>
                      </a:pPr>
                      <a:r>
                        <a:rPr lang="en-US" sz="1800"/>
                        <a:t>$8,601</a:t>
                      </a:r>
                      <a:endParaRPr sz="18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300"/>
                        </a:spcBef>
                        <a:spcAft>
                          <a:spcPts val="0"/>
                        </a:spcAft>
                        <a:buNone/>
                      </a:pPr>
                      <a:r>
                        <a:rPr lang="en-US" sz="1800">
                          <a:solidFill>
                            <a:srgbClr val="A61C00"/>
                          </a:solidFill>
                        </a:rPr>
                        <a:t>($17,200)</a:t>
                      </a:r>
                      <a:endParaRPr sz="1800">
                        <a:solidFill>
                          <a:srgbClr val="A61C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65" name="Google Shape;465;p40"/>
          <p:cNvSpPr txBox="1"/>
          <p:nvPr/>
        </p:nvSpPr>
        <p:spPr>
          <a:xfrm>
            <a:off x="403400" y="6373900"/>
            <a:ext cx="74832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i="1">
                <a:solidFill>
                  <a:srgbClr val="6A6A6A"/>
                </a:solidFill>
              </a:rPr>
              <a:t> Source: Blue Apron Holdings Inc, 201910-Q SEC Filing</a:t>
            </a:r>
            <a:endParaRPr sz="1200" i="1">
              <a:solidFill>
                <a:srgbClr val="6A6A6A"/>
              </a:solidFill>
            </a:endParaRPr>
          </a:p>
          <a:p>
            <a:pPr marL="0" lvl="0" indent="0" algn="l" rtl="0">
              <a:spcBef>
                <a:spcPts val="0"/>
              </a:spcBef>
              <a:spcAft>
                <a:spcPts val="0"/>
              </a:spcAft>
              <a:buNone/>
            </a:pPr>
            <a:endParaRPr sz="1000" i="1">
              <a:solidFill>
                <a:srgbClr val="7F7F7F"/>
              </a:solidFill>
            </a:endParaRPr>
          </a:p>
        </p:txBody>
      </p:sp>
      <p:sp>
        <p:nvSpPr>
          <p:cNvPr id="466" name="Google Shape;466;p4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41"/>
          <p:cNvGrpSpPr/>
          <p:nvPr/>
        </p:nvGrpSpPr>
        <p:grpSpPr>
          <a:xfrm>
            <a:off x="802640" y="0"/>
            <a:ext cx="10474820" cy="6858120"/>
            <a:chOff x="802640" y="0"/>
            <a:chExt cx="10474820" cy="6858120"/>
          </a:xfrm>
        </p:grpSpPr>
        <p:sp>
          <p:nvSpPr>
            <p:cNvPr id="472" name="Google Shape;472;p41"/>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 name="Google Shape;473;p41"/>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4" name="Google Shape;474;p41"/>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475" name="Google Shape;475;p41"/>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476" name="Google Shape;476;p41"/>
          <p:cNvSpPr txBox="1"/>
          <p:nvPr/>
        </p:nvSpPr>
        <p:spPr>
          <a:xfrm>
            <a:off x="3860800" y="3190241"/>
            <a:ext cx="4287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Value Chain Details</a:t>
            </a:r>
            <a:endParaRPr sz="2800" b="1" i="0" u="none" strike="noStrike" cap="none">
              <a:solidFill>
                <a:srgbClr val="0F346B"/>
              </a:solidFill>
              <a:latin typeface="Arial"/>
              <a:ea typeface="Arial"/>
              <a:cs typeface="Arial"/>
              <a:sym typeface="Arial"/>
            </a:endParaRPr>
          </a:p>
        </p:txBody>
      </p:sp>
      <p:sp>
        <p:nvSpPr>
          <p:cNvPr id="477" name="Google Shape;477;p4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pSp>
        <p:nvGrpSpPr>
          <p:cNvPr id="101" name="Google Shape;101;p15"/>
          <p:cNvGrpSpPr/>
          <p:nvPr/>
        </p:nvGrpSpPr>
        <p:grpSpPr>
          <a:xfrm>
            <a:off x="802640" y="0"/>
            <a:ext cx="10474960" cy="6858000"/>
            <a:chOff x="802640" y="0"/>
            <a:chExt cx="10474960" cy="6858000"/>
          </a:xfrm>
        </p:grpSpPr>
        <p:sp>
          <p:nvSpPr>
            <p:cNvPr id="102" name="Google Shape;102;p15"/>
            <p:cNvSpPr/>
            <p:nvPr/>
          </p:nvSpPr>
          <p:spPr>
            <a:xfrm>
              <a:off x="873760" y="0"/>
              <a:ext cx="10403840" cy="18288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5"/>
            <p:cNvSpPr/>
            <p:nvPr/>
          </p:nvSpPr>
          <p:spPr>
            <a:xfrm>
              <a:off x="802640" y="6675120"/>
              <a:ext cx="10403840" cy="18288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4" name="Google Shape;104;p15"/>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105" name="Google Shape;105;p15"/>
            <p:cNvCxnSpPr/>
            <p:nvPr/>
          </p:nvCxnSpPr>
          <p:spPr>
            <a:xfrm>
              <a:off x="5186680" y="3068320"/>
              <a:ext cx="1605280" cy="0"/>
            </a:xfrm>
            <a:prstGeom prst="straightConnector1">
              <a:avLst/>
            </a:prstGeom>
            <a:noFill/>
            <a:ln w="19050" cap="flat" cmpd="sng">
              <a:solidFill>
                <a:srgbClr val="FFC000"/>
              </a:solidFill>
              <a:prstDash val="solid"/>
              <a:miter lim="800000"/>
              <a:headEnd type="none" w="sm" len="sm"/>
              <a:tailEnd type="none" w="sm" len="sm"/>
            </a:ln>
          </p:spPr>
        </p:cxnSp>
      </p:grpSp>
      <p:sp>
        <p:nvSpPr>
          <p:cNvPr id="106" name="Google Shape;106;p15"/>
          <p:cNvSpPr txBox="1"/>
          <p:nvPr/>
        </p:nvSpPr>
        <p:spPr>
          <a:xfrm>
            <a:off x="3860800" y="3190241"/>
            <a:ext cx="4287520"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Identifying Opportunities</a:t>
            </a:r>
            <a:endParaRPr sz="2800" b="1" i="0" u="none" strike="noStrike" cap="none">
              <a:solidFill>
                <a:srgbClr val="0F346B"/>
              </a:solidFill>
              <a:latin typeface="Arial"/>
              <a:ea typeface="Arial"/>
              <a:cs typeface="Arial"/>
              <a:sym typeface="Arial"/>
            </a:endParaRPr>
          </a:p>
        </p:txBody>
      </p:sp>
      <p:sp>
        <p:nvSpPr>
          <p:cNvPr id="107" name="Google Shape;107;p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42"/>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483" name="Google Shape;483;p42"/>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Support Activities</a:t>
            </a:r>
            <a:endParaRPr sz="3000" b="1">
              <a:solidFill>
                <a:srgbClr val="0F346B"/>
              </a:solidFill>
              <a:latin typeface="Arial"/>
              <a:ea typeface="Arial"/>
              <a:cs typeface="Arial"/>
              <a:sym typeface="Arial"/>
            </a:endParaRPr>
          </a:p>
        </p:txBody>
      </p:sp>
      <p:sp>
        <p:nvSpPr>
          <p:cNvPr id="484" name="Google Shape;484;p42"/>
          <p:cNvSpPr txBox="1">
            <a:spLocks noGrp="1"/>
          </p:cNvSpPr>
          <p:nvPr>
            <p:ph type="body" idx="1"/>
          </p:nvPr>
        </p:nvSpPr>
        <p:spPr>
          <a:xfrm>
            <a:off x="838200" y="965200"/>
            <a:ext cx="10515600" cy="52119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Labor Force</a:t>
            </a:r>
            <a:endParaRPr sz="2400">
              <a:solidFill>
                <a:srgbClr val="7F7F7F"/>
              </a:solidFill>
              <a:latin typeface="Arial"/>
              <a:ea typeface="Arial"/>
              <a:cs typeface="Arial"/>
              <a:sym typeface="Arial"/>
            </a:endParaRPr>
          </a:p>
          <a:p>
            <a:pPr marL="91440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Varied workforce,</a:t>
            </a:r>
            <a:endParaRPr sz="2400">
              <a:solidFill>
                <a:srgbClr val="7F7F7F"/>
              </a:solidFill>
              <a:latin typeface="Arial"/>
              <a:ea typeface="Arial"/>
              <a:cs typeface="Arial"/>
              <a:sym typeface="Arial"/>
            </a:endParaRPr>
          </a:p>
          <a:p>
            <a:pPr marL="91440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Warehouse is largely manual labor, technology side is skilled</a:t>
            </a:r>
            <a:endParaRPr sz="24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Technology</a:t>
            </a:r>
            <a:endParaRPr sz="2400">
              <a:solidFill>
                <a:srgbClr val="7F7F7F"/>
              </a:solidFill>
              <a:latin typeface="Arial"/>
              <a:ea typeface="Arial"/>
              <a:cs typeface="Arial"/>
              <a:sym typeface="Arial"/>
            </a:endParaRPr>
          </a:p>
          <a:p>
            <a:pPr marL="91440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Founded out of Silicon Valley as a tech company has grown into a food company, but still various technology components supporting it:</a:t>
            </a:r>
            <a:endParaRPr sz="2400">
              <a:solidFill>
                <a:srgbClr val="7F7F7F"/>
              </a:solidFill>
              <a:latin typeface="Arial"/>
              <a:ea typeface="Arial"/>
              <a:cs typeface="Arial"/>
              <a:sym typeface="Arial"/>
            </a:endParaRPr>
          </a:p>
          <a:p>
            <a:pPr marL="1371600" lvl="2"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Engineering-software that runs/supports supply chain  operations</a:t>
            </a:r>
            <a:endParaRPr sz="1800">
              <a:solidFill>
                <a:srgbClr val="7F7F7F"/>
              </a:solidFill>
              <a:latin typeface="Arial"/>
              <a:ea typeface="Arial"/>
              <a:cs typeface="Arial"/>
              <a:sym typeface="Arial"/>
            </a:endParaRPr>
          </a:p>
          <a:p>
            <a:pPr marL="1371600" lvl="2"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Front-end Software-apps &amp; website that are consumer facing</a:t>
            </a:r>
            <a:endParaRPr sz="1800">
              <a:solidFill>
                <a:srgbClr val="7F7F7F"/>
              </a:solidFill>
              <a:latin typeface="Arial"/>
              <a:ea typeface="Arial"/>
              <a:cs typeface="Arial"/>
              <a:sym typeface="Arial"/>
            </a:endParaRPr>
          </a:p>
          <a:p>
            <a:pPr marL="1371600" lvl="2" indent="-342900" algn="l" rtl="0">
              <a:lnSpc>
                <a:spcPct val="100000"/>
              </a:lnSpc>
              <a:spcBef>
                <a:spcPts val="0"/>
              </a:spcBef>
              <a:spcAft>
                <a:spcPts val="0"/>
              </a:spcAft>
              <a:buClr>
                <a:srgbClr val="7F7F7F"/>
              </a:buClr>
              <a:buSzPts val="1800"/>
              <a:buFont typeface="Arial"/>
              <a:buChar char="•"/>
            </a:pPr>
            <a:r>
              <a:rPr lang="en-US" sz="1800">
                <a:solidFill>
                  <a:srgbClr val="7F7F7F"/>
                </a:solidFill>
                <a:latin typeface="Arial"/>
                <a:ea typeface="Arial"/>
                <a:cs typeface="Arial"/>
                <a:sym typeface="Arial"/>
              </a:rPr>
              <a:t>Enterprise System-technology that supports the support activities.</a:t>
            </a:r>
            <a:endParaRPr sz="18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Analytics &amp; Business Insights Department’s Role</a:t>
            </a:r>
            <a:endParaRPr sz="2400">
              <a:solidFill>
                <a:srgbClr val="7F7F7F"/>
              </a:solidFill>
              <a:latin typeface="Arial"/>
              <a:ea typeface="Arial"/>
              <a:cs typeface="Arial"/>
              <a:sym typeface="Arial"/>
            </a:endParaRPr>
          </a:p>
          <a:p>
            <a:pPr marL="91440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Develop critical metrics &amp; insights</a:t>
            </a:r>
            <a:endParaRPr sz="2400">
              <a:solidFill>
                <a:srgbClr val="7F7F7F"/>
              </a:solidFill>
              <a:latin typeface="Arial"/>
              <a:ea typeface="Arial"/>
              <a:cs typeface="Arial"/>
              <a:sym typeface="Arial"/>
            </a:endParaRPr>
          </a:p>
        </p:txBody>
      </p:sp>
      <p:sp>
        <p:nvSpPr>
          <p:cNvPr id="485" name="Google Shape;485;p4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43"/>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491" name="Google Shape;491;p43"/>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Operations</a:t>
            </a:r>
            <a:endParaRPr sz="3000" b="1">
              <a:solidFill>
                <a:srgbClr val="0F346B"/>
              </a:solidFill>
              <a:latin typeface="Arial"/>
              <a:ea typeface="Arial"/>
              <a:cs typeface="Arial"/>
              <a:sym typeface="Arial"/>
            </a:endParaRPr>
          </a:p>
        </p:txBody>
      </p:sp>
      <p:sp>
        <p:nvSpPr>
          <p:cNvPr id="492" name="Google Shape;492;p43"/>
          <p:cNvSpPr txBox="1">
            <a:spLocks noGrp="1"/>
          </p:cNvSpPr>
          <p:nvPr>
            <p:ph type="body" idx="1"/>
          </p:nvPr>
        </p:nvSpPr>
        <p:spPr>
          <a:xfrm>
            <a:off x="838200" y="965200"/>
            <a:ext cx="10515600" cy="52119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Distribution Centers are the core of Blue Apron’s operations. </a:t>
            </a:r>
            <a:endParaRPr sz="2400">
              <a:solidFill>
                <a:srgbClr val="7F7F7F"/>
              </a:solidFill>
              <a:latin typeface="Arial"/>
              <a:ea typeface="Arial"/>
              <a:cs typeface="Arial"/>
              <a:sym typeface="Arial"/>
            </a:endParaRPr>
          </a:p>
          <a:p>
            <a:pPr marL="457200" marR="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Located in:</a:t>
            </a:r>
            <a:endParaRPr sz="2400">
              <a:solidFill>
                <a:srgbClr val="7F7F7F"/>
              </a:solidFill>
              <a:latin typeface="Arial"/>
              <a:ea typeface="Arial"/>
              <a:cs typeface="Arial"/>
              <a:sym typeface="Arial"/>
            </a:endParaRPr>
          </a:p>
          <a:p>
            <a:pPr marL="914400" marR="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Richmond, California</a:t>
            </a:r>
            <a:endParaRPr sz="2400">
              <a:solidFill>
                <a:srgbClr val="7F7F7F"/>
              </a:solidFill>
              <a:latin typeface="Arial"/>
              <a:ea typeface="Arial"/>
              <a:cs typeface="Arial"/>
              <a:sym typeface="Arial"/>
            </a:endParaRPr>
          </a:p>
          <a:p>
            <a:pPr marL="914400" marR="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Linden, NJ </a:t>
            </a:r>
            <a:endParaRPr sz="2400">
              <a:solidFill>
                <a:srgbClr val="7F7F7F"/>
              </a:solidFill>
              <a:latin typeface="Arial"/>
              <a:ea typeface="Arial"/>
              <a:cs typeface="Arial"/>
              <a:sym typeface="Arial"/>
            </a:endParaRPr>
          </a:p>
          <a:p>
            <a:pPr marL="914400" marR="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Arlington, TX</a:t>
            </a:r>
            <a:endParaRPr sz="2400">
              <a:solidFill>
                <a:srgbClr val="7F7F7F"/>
              </a:solidFill>
              <a:latin typeface="Arial"/>
              <a:ea typeface="Arial"/>
              <a:cs typeface="Arial"/>
              <a:sym typeface="Arial"/>
            </a:endParaRPr>
          </a:p>
          <a:p>
            <a:pPr marL="457200" marR="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Key operational principles and focus are:</a:t>
            </a:r>
            <a:endParaRPr sz="2400">
              <a:solidFill>
                <a:srgbClr val="7F7F7F"/>
              </a:solidFill>
              <a:latin typeface="Arial"/>
              <a:ea typeface="Arial"/>
              <a:cs typeface="Arial"/>
              <a:sym typeface="Arial"/>
            </a:endParaRPr>
          </a:p>
          <a:p>
            <a:pPr marL="914400" marR="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Sanitation and safe food practices</a:t>
            </a:r>
            <a:endParaRPr sz="2400">
              <a:solidFill>
                <a:srgbClr val="7F7F7F"/>
              </a:solidFill>
              <a:latin typeface="Arial"/>
              <a:ea typeface="Arial"/>
              <a:cs typeface="Arial"/>
              <a:sym typeface="Arial"/>
            </a:endParaRPr>
          </a:p>
          <a:p>
            <a:pPr marL="914400" marR="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Inventory Control</a:t>
            </a:r>
            <a:endParaRPr sz="2400">
              <a:solidFill>
                <a:srgbClr val="7F7F7F"/>
              </a:solidFill>
              <a:latin typeface="Arial"/>
              <a:ea typeface="Arial"/>
              <a:cs typeface="Arial"/>
              <a:sym typeface="Arial"/>
            </a:endParaRPr>
          </a:p>
          <a:p>
            <a:pPr marL="914400" marR="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Warehouse safety and efficiency</a:t>
            </a:r>
            <a:endParaRPr sz="2400">
              <a:solidFill>
                <a:srgbClr val="7F7F7F"/>
              </a:solidFill>
              <a:latin typeface="Arial"/>
              <a:ea typeface="Arial"/>
              <a:cs typeface="Arial"/>
              <a:sym typeface="Arial"/>
            </a:endParaRPr>
          </a:p>
          <a:p>
            <a:pPr marL="457200" marR="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Packaging concerns:</a:t>
            </a:r>
            <a:endParaRPr sz="2400">
              <a:solidFill>
                <a:srgbClr val="7F7F7F"/>
              </a:solidFill>
              <a:latin typeface="Arial"/>
              <a:ea typeface="Arial"/>
              <a:cs typeface="Arial"/>
              <a:sym typeface="Arial"/>
            </a:endParaRPr>
          </a:p>
          <a:p>
            <a:pPr marL="914400" marR="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Costly</a:t>
            </a:r>
            <a:endParaRPr sz="2400">
              <a:solidFill>
                <a:srgbClr val="7F7F7F"/>
              </a:solidFill>
              <a:latin typeface="Arial"/>
              <a:ea typeface="Arial"/>
              <a:cs typeface="Arial"/>
              <a:sym typeface="Arial"/>
            </a:endParaRPr>
          </a:p>
          <a:p>
            <a:pPr marL="914400" marR="0" lvl="1"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New distribution channels require new packaging</a:t>
            </a:r>
            <a:endParaRPr sz="2400">
              <a:solidFill>
                <a:srgbClr val="7F7F7F"/>
              </a:solidFill>
              <a:latin typeface="Arial"/>
              <a:ea typeface="Arial"/>
              <a:cs typeface="Arial"/>
              <a:sym typeface="Arial"/>
            </a:endParaRPr>
          </a:p>
          <a:p>
            <a:pPr marL="457200" marR="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Sustainability concerns</a:t>
            </a:r>
            <a:endParaRPr sz="2400">
              <a:solidFill>
                <a:srgbClr val="7F7F7F"/>
              </a:solidFill>
              <a:latin typeface="Arial"/>
              <a:ea typeface="Arial"/>
              <a:cs typeface="Arial"/>
              <a:sym typeface="Arial"/>
            </a:endParaRPr>
          </a:p>
        </p:txBody>
      </p:sp>
      <p:sp>
        <p:nvSpPr>
          <p:cNvPr id="493" name="Google Shape;493;p4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44"/>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499" name="Google Shape;499;p44"/>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Marketing &amp; Sales</a:t>
            </a:r>
            <a:endParaRPr sz="3000" b="1">
              <a:solidFill>
                <a:srgbClr val="0F346B"/>
              </a:solidFill>
              <a:latin typeface="Arial"/>
              <a:ea typeface="Arial"/>
              <a:cs typeface="Arial"/>
              <a:sym typeface="Arial"/>
            </a:endParaRPr>
          </a:p>
        </p:txBody>
      </p:sp>
      <p:sp>
        <p:nvSpPr>
          <p:cNvPr id="500" name="Google Shape;500;p44"/>
          <p:cNvSpPr txBox="1">
            <a:spLocks noGrp="1"/>
          </p:cNvSpPr>
          <p:nvPr>
            <p:ph type="body" idx="1"/>
          </p:nvPr>
        </p:nvSpPr>
        <p:spPr>
          <a:xfrm>
            <a:off x="838200" y="965200"/>
            <a:ext cx="10515600" cy="52119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Brand identity</a:t>
            </a:r>
            <a:endParaRPr sz="24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Pricing</a:t>
            </a:r>
            <a:endParaRPr sz="24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Partnerships</a:t>
            </a:r>
            <a:endParaRPr sz="24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Marketing channels</a:t>
            </a:r>
            <a:endParaRPr sz="24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Customer referrals</a:t>
            </a:r>
            <a:endParaRPr sz="18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Online media</a:t>
            </a:r>
            <a:endParaRPr sz="18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Offline media</a:t>
            </a:r>
            <a:endParaRPr sz="24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Customer segmentation</a:t>
            </a:r>
            <a:endParaRPr sz="24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Customer retention</a:t>
            </a:r>
            <a:endParaRPr sz="24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Font typeface="Arial"/>
              <a:buChar char="•"/>
            </a:pPr>
            <a:r>
              <a:rPr lang="en-US" sz="2400">
                <a:solidFill>
                  <a:srgbClr val="7F7F7F"/>
                </a:solidFill>
                <a:latin typeface="Arial"/>
                <a:ea typeface="Arial"/>
                <a:cs typeface="Arial"/>
                <a:sym typeface="Arial"/>
              </a:rPr>
              <a:t>Storytelling</a:t>
            </a:r>
            <a:endParaRPr sz="2400">
              <a:solidFill>
                <a:srgbClr val="7F7F7F"/>
              </a:solidFill>
              <a:latin typeface="Arial"/>
              <a:ea typeface="Arial"/>
              <a:cs typeface="Arial"/>
              <a:sym typeface="Arial"/>
            </a:endParaRPr>
          </a:p>
        </p:txBody>
      </p:sp>
      <p:sp>
        <p:nvSpPr>
          <p:cNvPr id="501" name="Google Shape;501;p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45"/>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507" name="Google Shape;507;p45"/>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Marketing &amp; Sales - Channels</a:t>
            </a:r>
            <a:endParaRPr sz="3000" b="1">
              <a:solidFill>
                <a:srgbClr val="0F346B"/>
              </a:solidFill>
              <a:latin typeface="Arial"/>
              <a:ea typeface="Arial"/>
              <a:cs typeface="Arial"/>
              <a:sym typeface="Arial"/>
            </a:endParaRPr>
          </a:p>
        </p:txBody>
      </p:sp>
      <p:sp>
        <p:nvSpPr>
          <p:cNvPr id="508" name="Google Shape;508;p45"/>
          <p:cNvSpPr txBox="1">
            <a:spLocks noGrp="1"/>
          </p:cNvSpPr>
          <p:nvPr>
            <p:ph type="body" idx="1"/>
          </p:nvPr>
        </p:nvSpPr>
        <p:spPr>
          <a:xfrm>
            <a:off x="838200" y="965200"/>
            <a:ext cx="5264400" cy="521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400" b="1">
                <a:solidFill>
                  <a:srgbClr val="7F7F7F"/>
                </a:solidFill>
                <a:latin typeface="Arial"/>
                <a:ea typeface="Arial"/>
                <a:cs typeface="Arial"/>
                <a:sym typeface="Arial"/>
              </a:rPr>
              <a:t>Primary</a:t>
            </a:r>
            <a:endParaRPr sz="2400" b="1">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Customer Referral Program</a:t>
            </a:r>
            <a:endParaRPr sz="24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Online Media</a:t>
            </a:r>
            <a:endParaRPr sz="24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Social Media</a:t>
            </a:r>
            <a:endParaRPr sz="18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Podcast ads</a:t>
            </a:r>
            <a:endParaRPr sz="18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YouTube sponsorships</a:t>
            </a:r>
            <a:endParaRPr sz="18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Website ads</a:t>
            </a:r>
            <a:endParaRPr sz="1800">
              <a:solidFill>
                <a:srgbClr val="7F7F7F"/>
              </a:solidFill>
              <a:latin typeface="Arial"/>
              <a:ea typeface="Arial"/>
              <a:cs typeface="Arial"/>
              <a:sym typeface="Arial"/>
            </a:endParaRPr>
          </a:p>
          <a:p>
            <a:pPr marL="1371600" lvl="2"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Display</a:t>
            </a:r>
            <a:endParaRPr sz="1800">
              <a:solidFill>
                <a:srgbClr val="7F7F7F"/>
              </a:solidFill>
              <a:latin typeface="Arial"/>
              <a:ea typeface="Arial"/>
              <a:cs typeface="Arial"/>
              <a:sym typeface="Arial"/>
            </a:endParaRPr>
          </a:p>
          <a:p>
            <a:pPr marL="1371600" lvl="2"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Native</a:t>
            </a:r>
            <a:endParaRPr sz="18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Sponsored reviews</a:t>
            </a:r>
            <a:endParaRPr sz="18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Search engine optimization</a:t>
            </a:r>
            <a:endParaRPr sz="18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Offline Media</a:t>
            </a:r>
            <a:endParaRPr sz="24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TV</a:t>
            </a:r>
            <a:endParaRPr sz="18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Radio</a:t>
            </a:r>
            <a:endParaRPr sz="1800">
              <a:solidFill>
                <a:srgbClr val="7F7F7F"/>
              </a:solidFill>
              <a:latin typeface="Arial"/>
              <a:ea typeface="Arial"/>
              <a:cs typeface="Arial"/>
              <a:sym typeface="Arial"/>
            </a:endParaRPr>
          </a:p>
          <a:p>
            <a:pPr marL="914400" lvl="1" indent="-342900" algn="l" rtl="0">
              <a:lnSpc>
                <a:spcPct val="100000"/>
              </a:lnSpc>
              <a:spcBef>
                <a:spcPts val="0"/>
              </a:spcBef>
              <a:spcAft>
                <a:spcPts val="0"/>
              </a:spcAft>
              <a:buClr>
                <a:srgbClr val="7F7F7F"/>
              </a:buClr>
              <a:buSzPts val="1800"/>
              <a:buChar char="•"/>
            </a:pPr>
            <a:r>
              <a:rPr lang="en-US" sz="1800">
                <a:solidFill>
                  <a:srgbClr val="7F7F7F"/>
                </a:solidFill>
                <a:latin typeface="Arial"/>
                <a:ea typeface="Arial"/>
                <a:cs typeface="Arial"/>
                <a:sym typeface="Arial"/>
              </a:rPr>
              <a:t>Direct mail</a:t>
            </a:r>
            <a:endParaRPr sz="1800">
              <a:solidFill>
                <a:srgbClr val="7F7F7F"/>
              </a:solidFill>
              <a:latin typeface="Arial"/>
              <a:ea typeface="Arial"/>
              <a:cs typeface="Arial"/>
              <a:sym typeface="Arial"/>
            </a:endParaRPr>
          </a:p>
        </p:txBody>
      </p:sp>
      <p:sp>
        <p:nvSpPr>
          <p:cNvPr id="509" name="Google Shape;509;p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
        <p:nvSpPr>
          <p:cNvPr id="510" name="Google Shape;510;p45"/>
          <p:cNvSpPr txBox="1">
            <a:spLocks noGrp="1"/>
          </p:cNvSpPr>
          <p:nvPr>
            <p:ph type="body" idx="1"/>
          </p:nvPr>
        </p:nvSpPr>
        <p:spPr>
          <a:xfrm>
            <a:off x="6102600" y="965200"/>
            <a:ext cx="5264400" cy="5211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400" b="1">
                <a:solidFill>
                  <a:srgbClr val="7F7F7F"/>
                </a:solidFill>
                <a:latin typeface="Arial"/>
                <a:ea typeface="Arial"/>
                <a:cs typeface="Arial"/>
                <a:sym typeface="Arial"/>
              </a:rPr>
              <a:t>Experimental</a:t>
            </a:r>
            <a:endParaRPr sz="2400" b="1">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Community events</a:t>
            </a:r>
            <a:endParaRPr sz="24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Short-term NYC retail pop-up</a:t>
            </a:r>
            <a:endParaRPr sz="2400">
              <a:solidFill>
                <a:srgbClr val="7F7F7F"/>
              </a:solidFill>
              <a:latin typeface="Arial"/>
              <a:ea typeface="Arial"/>
              <a:cs typeface="Arial"/>
              <a:sym typeface="Arial"/>
            </a:endParaRPr>
          </a:p>
          <a:p>
            <a:pPr marL="457200" lvl="0" indent="-381000" algn="l" rtl="0">
              <a:lnSpc>
                <a:spcPct val="100000"/>
              </a:lnSpc>
              <a:spcBef>
                <a:spcPts val="0"/>
              </a:spcBef>
              <a:spcAft>
                <a:spcPts val="0"/>
              </a:spcAft>
              <a:buClr>
                <a:srgbClr val="7F7F7F"/>
              </a:buClr>
              <a:buSzPts val="2400"/>
              <a:buChar char="•"/>
            </a:pPr>
            <a:r>
              <a:rPr lang="en-US" sz="2400">
                <a:solidFill>
                  <a:srgbClr val="7F7F7F"/>
                </a:solidFill>
                <a:latin typeface="Arial"/>
                <a:ea typeface="Arial"/>
                <a:cs typeface="Arial"/>
                <a:sym typeface="Arial"/>
              </a:rPr>
              <a:t>Traveling mobile pop-up</a:t>
            </a:r>
            <a:endParaRPr sz="2400">
              <a:solidFill>
                <a:srgbClr val="7F7F7F"/>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6"/>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516" name="Google Shape;516;p46"/>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a:solidFill>
                  <a:srgbClr val="0F346B"/>
                </a:solidFill>
                <a:latin typeface="Arial"/>
                <a:ea typeface="Arial"/>
                <a:cs typeface="Arial"/>
                <a:sym typeface="Arial"/>
              </a:rPr>
              <a:t>Services</a:t>
            </a:r>
            <a:endParaRPr sz="3000" b="1">
              <a:solidFill>
                <a:srgbClr val="0F346B"/>
              </a:solidFill>
              <a:latin typeface="Arial"/>
              <a:ea typeface="Arial"/>
              <a:cs typeface="Arial"/>
              <a:sym typeface="Arial"/>
            </a:endParaRPr>
          </a:p>
        </p:txBody>
      </p:sp>
      <p:sp>
        <p:nvSpPr>
          <p:cNvPr id="517" name="Google Shape;517;p46"/>
          <p:cNvSpPr txBox="1">
            <a:spLocks noGrp="1"/>
          </p:cNvSpPr>
          <p:nvPr>
            <p:ph type="body" idx="1"/>
          </p:nvPr>
        </p:nvSpPr>
        <p:spPr>
          <a:xfrm>
            <a:off x="838200" y="965200"/>
            <a:ext cx="10515600" cy="52119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rgbClr val="888888"/>
              </a:buClr>
              <a:buSzPts val="2400"/>
              <a:buChar char="•"/>
            </a:pPr>
            <a:r>
              <a:rPr lang="en-US" sz="2400">
                <a:solidFill>
                  <a:srgbClr val="888888"/>
                </a:solidFill>
                <a:latin typeface="Arial"/>
                <a:ea typeface="Arial"/>
                <a:cs typeface="Arial"/>
                <a:sym typeface="Arial"/>
              </a:rPr>
              <a:t>Direct Activities</a:t>
            </a:r>
            <a:endParaRPr sz="2400">
              <a:solidFill>
                <a:srgbClr val="888888"/>
              </a:solidFill>
              <a:latin typeface="Arial"/>
              <a:ea typeface="Arial"/>
              <a:cs typeface="Arial"/>
              <a:sym typeface="Arial"/>
            </a:endParaRPr>
          </a:p>
          <a:p>
            <a:pPr marL="914400" lvl="1" indent="-342900" algn="l" rtl="0">
              <a:lnSpc>
                <a:spcPct val="100000"/>
              </a:lnSpc>
              <a:spcBef>
                <a:spcPts val="0"/>
              </a:spcBef>
              <a:spcAft>
                <a:spcPts val="0"/>
              </a:spcAft>
              <a:buClr>
                <a:srgbClr val="888888"/>
              </a:buClr>
              <a:buSzPts val="1800"/>
              <a:buFont typeface="Arial"/>
              <a:buChar char="•"/>
            </a:pPr>
            <a:r>
              <a:rPr lang="en-US" sz="1800">
                <a:solidFill>
                  <a:srgbClr val="888888"/>
                </a:solidFill>
                <a:latin typeface="Arial"/>
                <a:ea typeface="Arial"/>
                <a:cs typeface="Arial"/>
                <a:sym typeface="Arial"/>
              </a:rPr>
              <a:t>Creating easy and convenient web &amp; mobile app ordering experience</a:t>
            </a:r>
            <a:endParaRPr sz="1800">
              <a:solidFill>
                <a:srgbClr val="888888"/>
              </a:solidFill>
              <a:latin typeface="Arial"/>
              <a:ea typeface="Arial"/>
              <a:cs typeface="Arial"/>
              <a:sym typeface="Arial"/>
            </a:endParaRPr>
          </a:p>
          <a:p>
            <a:pPr marL="914400" lvl="1" indent="-342900" algn="l" rtl="0">
              <a:lnSpc>
                <a:spcPct val="100000"/>
              </a:lnSpc>
              <a:spcBef>
                <a:spcPts val="0"/>
              </a:spcBef>
              <a:spcAft>
                <a:spcPts val="0"/>
              </a:spcAft>
              <a:buClr>
                <a:srgbClr val="888888"/>
              </a:buClr>
              <a:buSzPts val="1800"/>
              <a:buFont typeface="Arial"/>
              <a:buChar char="•"/>
            </a:pPr>
            <a:r>
              <a:rPr lang="en-US" sz="1800">
                <a:solidFill>
                  <a:srgbClr val="888888"/>
                </a:solidFill>
                <a:latin typeface="Arial"/>
                <a:ea typeface="Arial"/>
                <a:cs typeface="Arial"/>
                <a:sym typeface="Arial"/>
              </a:rPr>
              <a:t>Maintaining variety in weekly recipe offerings, while tracking customer’s favorite recipes</a:t>
            </a:r>
            <a:endParaRPr sz="1800">
              <a:solidFill>
                <a:srgbClr val="888888"/>
              </a:solidFill>
              <a:latin typeface="Arial"/>
              <a:ea typeface="Arial"/>
              <a:cs typeface="Arial"/>
              <a:sym typeface="Arial"/>
            </a:endParaRPr>
          </a:p>
          <a:p>
            <a:pPr marL="914400" lvl="1" indent="-342900" algn="l" rtl="0">
              <a:lnSpc>
                <a:spcPct val="100000"/>
              </a:lnSpc>
              <a:spcBef>
                <a:spcPts val="0"/>
              </a:spcBef>
              <a:spcAft>
                <a:spcPts val="0"/>
              </a:spcAft>
              <a:buClr>
                <a:srgbClr val="888888"/>
              </a:buClr>
              <a:buSzPts val="1800"/>
              <a:buFont typeface="Arial"/>
              <a:buChar char="•"/>
            </a:pPr>
            <a:r>
              <a:rPr lang="en-US" sz="1800">
                <a:solidFill>
                  <a:srgbClr val="888888"/>
                </a:solidFill>
                <a:latin typeface="Arial"/>
                <a:ea typeface="Arial"/>
                <a:cs typeface="Arial"/>
                <a:sym typeface="Arial"/>
              </a:rPr>
              <a:t>Creating supplementary in-box and digital content for a unique kitchen experience</a:t>
            </a:r>
            <a:endParaRPr sz="1800">
              <a:solidFill>
                <a:srgbClr val="888888"/>
              </a:solidFill>
              <a:latin typeface="Arial"/>
              <a:ea typeface="Arial"/>
              <a:cs typeface="Arial"/>
              <a:sym typeface="Arial"/>
            </a:endParaRPr>
          </a:p>
          <a:p>
            <a:pPr marL="914400" lvl="1" indent="-342900" algn="l" rtl="0">
              <a:lnSpc>
                <a:spcPct val="100000"/>
              </a:lnSpc>
              <a:spcBef>
                <a:spcPts val="0"/>
              </a:spcBef>
              <a:spcAft>
                <a:spcPts val="0"/>
              </a:spcAft>
              <a:buClr>
                <a:srgbClr val="888888"/>
              </a:buClr>
              <a:buSzPts val="1800"/>
              <a:buFont typeface="Arial"/>
              <a:buChar char="•"/>
            </a:pPr>
            <a:r>
              <a:rPr lang="en-US" sz="1800">
                <a:solidFill>
                  <a:srgbClr val="888888"/>
                </a:solidFill>
                <a:latin typeface="Arial"/>
                <a:ea typeface="Arial"/>
                <a:cs typeface="Arial"/>
                <a:sym typeface="Arial"/>
              </a:rPr>
              <a:t>Establishing more accessibility of meal kits via brick-and-mortar</a:t>
            </a:r>
            <a:endParaRPr sz="1800">
              <a:solidFill>
                <a:srgbClr val="888888"/>
              </a:solidFill>
              <a:latin typeface="Arial"/>
              <a:ea typeface="Arial"/>
              <a:cs typeface="Arial"/>
              <a:sym typeface="Arial"/>
            </a:endParaRPr>
          </a:p>
          <a:p>
            <a:pPr marL="558800" lvl="0" indent="0" algn="l" rtl="0">
              <a:lnSpc>
                <a:spcPct val="100000"/>
              </a:lnSpc>
              <a:spcBef>
                <a:spcPts val="0"/>
              </a:spcBef>
              <a:spcAft>
                <a:spcPts val="0"/>
              </a:spcAft>
              <a:buNone/>
            </a:pPr>
            <a:endParaRPr sz="1800">
              <a:solidFill>
                <a:srgbClr val="888888"/>
              </a:solidFill>
              <a:latin typeface="Arial"/>
              <a:ea typeface="Arial"/>
              <a:cs typeface="Arial"/>
              <a:sym typeface="Arial"/>
            </a:endParaRPr>
          </a:p>
          <a:p>
            <a:pPr marL="457200" lvl="0" indent="-381000" algn="l" rtl="0">
              <a:lnSpc>
                <a:spcPct val="100000"/>
              </a:lnSpc>
              <a:spcBef>
                <a:spcPts val="0"/>
              </a:spcBef>
              <a:spcAft>
                <a:spcPts val="0"/>
              </a:spcAft>
              <a:buClr>
                <a:srgbClr val="888888"/>
              </a:buClr>
              <a:buSzPts val="2400"/>
              <a:buChar char="•"/>
            </a:pPr>
            <a:r>
              <a:rPr lang="en-US" sz="2400">
                <a:solidFill>
                  <a:srgbClr val="888888"/>
                </a:solidFill>
                <a:latin typeface="Arial"/>
                <a:ea typeface="Arial"/>
                <a:cs typeface="Arial"/>
                <a:sym typeface="Arial"/>
              </a:rPr>
              <a:t>Indirect Activities</a:t>
            </a:r>
            <a:endParaRPr sz="2400">
              <a:solidFill>
                <a:srgbClr val="888888"/>
              </a:solidFill>
              <a:latin typeface="Arial"/>
              <a:ea typeface="Arial"/>
              <a:cs typeface="Arial"/>
              <a:sym typeface="Arial"/>
            </a:endParaRPr>
          </a:p>
          <a:p>
            <a:pPr marL="914400" lvl="1" indent="-342900" algn="l" rtl="0">
              <a:lnSpc>
                <a:spcPct val="100000"/>
              </a:lnSpc>
              <a:spcBef>
                <a:spcPts val="0"/>
              </a:spcBef>
              <a:spcAft>
                <a:spcPts val="0"/>
              </a:spcAft>
              <a:buClr>
                <a:srgbClr val="888888"/>
              </a:buClr>
              <a:buSzPts val="1800"/>
              <a:buFont typeface="Arial"/>
              <a:buChar char="•"/>
            </a:pPr>
            <a:r>
              <a:rPr lang="en-US" sz="1800">
                <a:solidFill>
                  <a:srgbClr val="888888"/>
                </a:solidFill>
                <a:latin typeface="Arial"/>
                <a:ea typeface="Arial"/>
                <a:cs typeface="Arial"/>
                <a:sym typeface="Arial"/>
              </a:rPr>
              <a:t>Ensuring quality, reliable distribution pipeline</a:t>
            </a:r>
            <a:endParaRPr sz="1800">
              <a:solidFill>
                <a:srgbClr val="888888"/>
              </a:solidFill>
              <a:latin typeface="Arial"/>
              <a:ea typeface="Arial"/>
              <a:cs typeface="Arial"/>
              <a:sym typeface="Arial"/>
            </a:endParaRPr>
          </a:p>
          <a:p>
            <a:pPr marL="914400" lvl="1" indent="-342900" algn="l" rtl="0">
              <a:lnSpc>
                <a:spcPct val="100000"/>
              </a:lnSpc>
              <a:spcBef>
                <a:spcPts val="0"/>
              </a:spcBef>
              <a:spcAft>
                <a:spcPts val="0"/>
              </a:spcAft>
              <a:buClr>
                <a:srgbClr val="888888"/>
              </a:buClr>
              <a:buSzPts val="1800"/>
              <a:buFont typeface="Arial"/>
              <a:buChar char="•"/>
            </a:pPr>
            <a:r>
              <a:rPr lang="en-US" sz="1800">
                <a:solidFill>
                  <a:srgbClr val="888888"/>
                </a:solidFill>
                <a:latin typeface="Arial"/>
                <a:ea typeface="Arial"/>
                <a:cs typeface="Arial"/>
                <a:sym typeface="Arial"/>
              </a:rPr>
              <a:t>Leveraging strategic brand partnerships to enhance overall experience</a:t>
            </a:r>
            <a:endParaRPr sz="1800">
              <a:solidFill>
                <a:srgbClr val="888888"/>
              </a:solidFill>
              <a:latin typeface="Arial"/>
              <a:ea typeface="Arial"/>
              <a:cs typeface="Arial"/>
              <a:sym typeface="Arial"/>
            </a:endParaRPr>
          </a:p>
          <a:p>
            <a:pPr marL="0" lvl="0" indent="0" algn="l" rtl="0">
              <a:lnSpc>
                <a:spcPct val="100000"/>
              </a:lnSpc>
              <a:spcBef>
                <a:spcPts val="0"/>
              </a:spcBef>
              <a:spcAft>
                <a:spcPts val="0"/>
              </a:spcAft>
              <a:buNone/>
            </a:pPr>
            <a:endParaRPr sz="1800">
              <a:solidFill>
                <a:srgbClr val="888888"/>
              </a:solidFill>
              <a:latin typeface="Arial"/>
              <a:ea typeface="Arial"/>
              <a:cs typeface="Arial"/>
              <a:sym typeface="Arial"/>
            </a:endParaRPr>
          </a:p>
          <a:p>
            <a:pPr marL="457200" lvl="0" indent="-381000" algn="l" rtl="0">
              <a:lnSpc>
                <a:spcPct val="100000"/>
              </a:lnSpc>
              <a:spcBef>
                <a:spcPts val="0"/>
              </a:spcBef>
              <a:spcAft>
                <a:spcPts val="0"/>
              </a:spcAft>
              <a:buClr>
                <a:srgbClr val="888888"/>
              </a:buClr>
              <a:buSzPts val="2400"/>
              <a:buChar char="•"/>
            </a:pPr>
            <a:r>
              <a:rPr lang="en-US" sz="2400">
                <a:solidFill>
                  <a:srgbClr val="888888"/>
                </a:solidFill>
                <a:latin typeface="Arial"/>
                <a:ea typeface="Arial"/>
                <a:cs typeface="Arial"/>
                <a:sym typeface="Arial"/>
              </a:rPr>
              <a:t>Quality Assurance</a:t>
            </a:r>
            <a:endParaRPr sz="2400">
              <a:solidFill>
                <a:srgbClr val="888888"/>
              </a:solidFill>
              <a:latin typeface="Arial"/>
              <a:ea typeface="Arial"/>
              <a:cs typeface="Arial"/>
              <a:sym typeface="Arial"/>
            </a:endParaRPr>
          </a:p>
          <a:p>
            <a:pPr marL="914400" lvl="1" indent="-342900" algn="l" rtl="0">
              <a:lnSpc>
                <a:spcPct val="100000"/>
              </a:lnSpc>
              <a:spcBef>
                <a:spcPts val="0"/>
              </a:spcBef>
              <a:spcAft>
                <a:spcPts val="0"/>
              </a:spcAft>
              <a:buClr>
                <a:srgbClr val="888888"/>
              </a:buClr>
              <a:buSzPts val="1800"/>
              <a:buFont typeface="Arial"/>
              <a:buChar char="•"/>
            </a:pPr>
            <a:r>
              <a:rPr lang="en-US" sz="1800">
                <a:solidFill>
                  <a:srgbClr val="888888"/>
                </a:solidFill>
                <a:latin typeface="Arial"/>
                <a:ea typeface="Arial"/>
                <a:cs typeface="Arial"/>
                <a:sym typeface="Arial"/>
              </a:rPr>
              <a:t>Ensuring food quality meets/exceeds customer and regulatory safety standards</a:t>
            </a:r>
            <a:endParaRPr sz="1800">
              <a:solidFill>
                <a:srgbClr val="888888"/>
              </a:solidFill>
              <a:latin typeface="Arial"/>
              <a:ea typeface="Arial"/>
              <a:cs typeface="Arial"/>
              <a:sym typeface="Arial"/>
            </a:endParaRPr>
          </a:p>
          <a:p>
            <a:pPr marL="914400" lvl="1" indent="-342900" algn="l" rtl="0">
              <a:lnSpc>
                <a:spcPct val="100000"/>
              </a:lnSpc>
              <a:spcBef>
                <a:spcPts val="0"/>
              </a:spcBef>
              <a:spcAft>
                <a:spcPts val="0"/>
              </a:spcAft>
              <a:buClr>
                <a:srgbClr val="888888"/>
              </a:buClr>
              <a:buSzPts val="1800"/>
              <a:buFont typeface="Arial"/>
              <a:buChar char="•"/>
            </a:pPr>
            <a:r>
              <a:rPr lang="en-US" sz="1800">
                <a:solidFill>
                  <a:srgbClr val="888888"/>
                </a:solidFill>
                <a:latin typeface="Arial"/>
                <a:ea typeface="Arial"/>
                <a:cs typeface="Arial"/>
                <a:sym typeface="Arial"/>
              </a:rPr>
              <a:t>Gather feedback from customers and optimize recipes to meet preferences, needs and lifestyles</a:t>
            </a:r>
            <a:endParaRPr sz="1800">
              <a:solidFill>
                <a:srgbClr val="888888"/>
              </a:solidFill>
              <a:latin typeface="Arial"/>
              <a:ea typeface="Arial"/>
              <a:cs typeface="Arial"/>
              <a:sym typeface="Arial"/>
            </a:endParaRPr>
          </a:p>
        </p:txBody>
      </p:sp>
      <p:sp>
        <p:nvSpPr>
          <p:cNvPr id="518" name="Google Shape;518;p4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47"/>
          <p:cNvGrpSpPr/>
          <p:nvPr/>
        </p:nvGrpSpPr>
        <p:grpSpPr>
          <a:xfrm>
            <a:off x="802640" y="0"/>
            <a:ext cx="10474820" cy="6858120"/>
            <a:chOff x="802640" y="0"/>
            <a:chExt cx="10474820" cy="6858120"/>
          </a:xfrm>
        </p:grpSpPr>
        <p:sp>
          <p:nvSpPr>
            <p:cNvPr id="524" name="Google Shape;524;p47"/>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 name="Google Shape;525;p47"/>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26" name="Google Shape;526;p47"/>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527" name="Google Shape;527;p47"/>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528" name="Google Shape;528;p47"/>
          <p:cNvSpPr txBox="1"/>
          <p:nvPr/>
        </p:nvSpPr>
        <p:spPr>
          <a:xfrm>
            <a:off x="3860800" y="3190241"/>
            <a:ext cx="4287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0F346B"/>
                </a:solidFill>
              </a:rPr>
              <a:t>Additional Opportunity</a:t>
            </a:r>
            <a:endParaRPr sz="2800" b="1" i="0" u="none" strike="noStrike" cap="none">
              <a:solidFill>
                <a:srgbClr val="0F346B"/>
              </a:solidFill>
              <a:latin typeface="Arial"/>
              <a:ea typeface="Arial"/>
              <a:cs typeface="Arial"/>
              <a:sym typeface="Arial"/>
            </a:endParaRPr>
          </a:p>
        </p:txBody>
      </p:sp>
      <p:sp>
        <p:nvSpPr>
          <p:cNvPr id="529" name="Google Shape;529;p4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48"/>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535" name="Google Shape;535;p48"/>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2400" b="1">
                <a:solidFill>
                  <a:srgbClr val="0F346B"/>
                </a:solidFill>
                <a:latin typeface="Arial"/>
                <a:ea typeface="Arial"/>
                <a:cs typeface="Arial"/>
                <a:sym typeface="Arial"/>
              </a:rPr>
              <a:t>Opportunity 4: Using Analytics for customer retention</a:t>
            </a:r>
            <a:endParaRPr sz="2400" b="1">
              <a:solidFill>
                <a:srgbClr val="0F346B"/>
              </a:solidFill>
              <a:latin typeface="Arial"/>
              <a:ea typeface="Arial"/>
              <a:cs typeface="Arial"/>
              <a:sym typeface="Arial"/>
            </a:endParaRPr>
          </a:p>
        </p:txBody>
      </p:sp>
      <p:sp>
        <p:nvSpPr>
          <p:cNvPr id="536" name="Google Shape;536;p48"/>
          <p:cNvSpPr txBox="1">
            <a:spLocks noGrp="1"/>
          </p:cNvSpPr>
          <p:nvPr>
            <p:ph type="body" idx="1"/>
          </p:nvPr>
        </p:nvSpPr>
        <p:spPr>
          <a:xfrm>
            <a:off x="709225" y="917800"/>
            <a:ext cx="5263800" cy="534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400" b="1">
                <a:solidFill>
                  <a:srgbClr val="7F7F7F"/>
                </a:solidFill>
              </a:rPr>
              <a:t>Current Situation</a:t>
            </a:r>
            <a:endParaRPr sz="1400" b="1">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Chef wants to share his creations with the world</a:t>
            </a:r>
            <a:endParaRPr sz="1400">
              <a:solidFill>
                <a:srgbClr val="7F7F7F"/>
              </a:solidFill>
            </a:endParaRPr>
          </a:p>
          <a:p>
            <a:pPr marL="1371600" lvl="2" indent="-317500" algn="l" rtl="0">
              <a:lnSpc>
                <a:spcPct val="90000"/>
              </a:lnSpc>
              <a:spcBef>
                <a:spcPts val="0"/>
              </a:spcBef>
              <a:spcAft>
                <a:spcPts val="0"/>
              </a:spcAft>
              <a:buClr>
                <a:srgbClr val="7F7F7F"/>
              </a:buClr>
              <a:buSzPts val="1400"/>
              <a:buChar char="•"/>
            </a:pPr>
            <a:r>
              <a:rPr lang="en-US" sz="1400">
                <a:solidFill>
                  <a:srgbClr val="7F7F7F"/>
                </a:solidFill>
              </a:rPr>
              <a:t>May not be what customers like</a:t>
            </a:r>
            <a:endParaRPr sz="1400">
              <a:solidFill>
                <a:srgbClr val="7F7F7F"/>
              </a:solidFill>
            </a:endParaRPr>
          </a:p>
          <a:p>
            <a:pPr marL="1371600" lvl="2" indent="-317500" algn="l" rtl="0">
              <a:lnSpc>
                <a:spcPct val="90000"/>
              </a:lnSpc>
              <a:spcBef>
                <a:spcPts val="0"/>
              </a:spcBef>
              <a:spcAft>
                <a:spcPts val="0"/>
              </a:spcAft>
              <a:buClr>
                <a:srgbClr val="7F7F7F"/>
              </a:buClr>
              <a:buSzPts val="1400"/>
              <a:buChar char="•"/>
            </a:pPr>
            <a:r>
              <a:rPr lang="en-US" sz="1400">
                <a:solidFill>
                  <a:srgbClr val="7F7F7F"/>
                </a:solidFill>
              </a:rPr>
              <a:t>Tastes differ, not targeted to customers tastes</a:t>
            </a:r>
            <a:endParaRPr sz="1400">
              <a:solidFill>
                <a:srgbClr val="7F7F7F"/>
              </a:solidFill>
            </a:endParaRPr>
          </a:p>
          <a:p>
            <a:pPr marL="457200" lvl="0" indent="-317500" algn="l" rtl="0">
              <a:lnSpc>
                <a:spcPct val="90000"/>
              </a:lnSpc>
              <a:spcBef>
                <a:spcPts val="0"/>
              </a:spcBef>
              <a:spcAft>
                <a:spcPts val="0"/>
              </a:spcAft>
              <a:buClr>
                <a:srgbClr val="7F7F7F"/>
              </a:buClr>
              <a:buSzPts val="1400"/>
              <a:buChar char="•"/>
            </a:pPr>
            <a:r>
              <a:rPr lang="en-US" sz="1400">
                <a:solidFill>
                  <a:srgbClr val="7F7F7F"/>
                </a:solidFill>
              </a:rPr>
              <a:t>Change menu every week</a:t>
            </a:r>
            <a:endParaRPr sz="1400">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Increases operational complexity including coordination with farmers</a:t>
            </a:r>
            <a:endParaRPr sz="1400">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Mistakes are costly, e.g. food shipments not meeting quality standards</a:t>
            </a:r>
            <a:endParaRPr sz="1400">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Stresses inventory management system</a:t>
            </a:r>
            <a:endParaRPr sz="1400">
              <a:solidFill>
                <a:srgbClr val="7F7F7F"/>
              </a:solidFill>
            </a:endParaRPr>
          </a:p>
          <a:p>
            <a:pPr marL="457200" lvl="0" indent="-317500" algn="l" rtl="0">
              <a:lnSpc>
                <a:spcPct val="90000"/>
              </a:lnSpc>
              <a:spcBef>
                <a:spcPts val="0"/>
              </a:spcBef>
              <a:spcAft>
                <a:spcPts val="0"/>
              </a:spcAft>
              <a:buClr>
                <a:srgbClr val="7F7F7F"/>
              </a:buClr>
              <a:buSzPts val="1400"/>
              <a:buChar char="•"/>
            </a:pPr>
            <a:r>
              <a:rPr lang="en-US" sz="1400">
                <a:solidFill>
                  <a:srgbClr val="7F7F7F"/>
                </a:solidFill>
              </a:rPr>
              <a:t>Improve food quality</a:t>
            </a:r>
            <a:endParaRPr sz="1400">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#5 reason customers buy</a:t>
            </a:r>
            <a:endParaRPr sz="1400">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Customers not willing to pay more for it</a:t>
            </a:r>
            <a:endParaRPr sz="1400" b="1">
              <a:solidFill>
                <a:srgbClr val="7F7F7F"/>
              </a:solidFill>
            </a:endParaRPr>
          </a:p>
          <a:p>
            <a:pPr marL="0" lvl="0" indent="0" algn="l" rtl="0">
              <a:lnSpc>
                <a:spcPct val="90000"/>
              </a:lnSpc>
              <a:spcBef>
                <a:spcPts val="0"/>
              </a:spcBef>
              <a:spcAft>
                <a:spcPts val="0"/>
              </a:spcAft>
              <a:buNone/>
            </a:pPr>
            <a:endParaRPr sz="1400" b="1">
              <a:solidFill>
                <a:srgbClr val="7F7F7F"/>
              </a:solidFill>
            </a:endParaRPr>
          </a:p>
          <a:p>
            <a:pPr marL="0" lvl="0" indent="0" algn="l" rtl="0">
              <a:lnSpc>
                <a:spcPct val="90000"/>
              </a:lnSpc>
              <a:spcBef>
                <a:spcPts val="0"/>
              </a:spcBef>
              <a:spcAft>
                <a:spcPts val="0"/>
              </a:spcAft>
              <a:buNone/>
            </a:pPr>
            <a:r>
              <a:rPr lang="en-US" sz="1400" b="1">
                <a:solidFill>
                  <a:srgbClr val="7F7F7F"/>
                </a:solidFill>
              </a:rPr>
              <a:t>Analytics Proposal</a:t>
            </a:r>
            <a:endParaRPr sz="1400" b="1">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Use data to identify customer patterns &amp; trends</a:t>
            </a:r>
            <a:endParaRPr sz="1400">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Develop customer behavioral insights</a:t>
            </a:r>
            <a:endParaRPr sz="1400">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Increase customer loyalty</a:t>
            </a:r>
            <a:endParaRPr sz="1400">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Deliver what customer wants</a:t>
            </a:r>
            <a:endParaRPr sz="1400">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Focused advertising content</a:t>
            </a:r>
            <a:endParaRPr sz="1400">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Customers share their opinions and we should listen</a:t>
            </a:r>
            <a:endParaRPr sz="1400">
              <a:solidFill>
                <a:srgbClr val="7F7F7F"/>
              </a:solidFill>
            </a:endParaRPr>
          </a:p>
          <a:p>
            <a:pPr marL="1371600" lvl="2" indent="-317500" algn="l" rtl="0">
              <a:lnSpc>
                <a:spcPct val="90000"/>
              </a:lnSpc>
              <a:spcBef>
                <a:spcPts val="0"/>
              </a:spcBef>
              <a:spcAft>
                <a:spcPts val="0"/>
              </a:spcAft>
              <a:buClr>
                <a:srgbClr val="7F7F7F"/>
              </a:buClr>
              <a:buSzPts val="1400"/>
              <a:buChar char="•"/>
            </a:pPr>
            <a:r>
              <a:rPr lang="en-US" sz="1400">
                <a:solidFill>
                  <a:srgbClr val="7F7F7F"/>
                </a:solidFill>
              </a:rPr>
              <a:t>phone, email, social networks, Blue Apron App</a:t>
            </a:r>
            <a:endParaRPr sz="1400">
              <a:solidFill>
                <a:srgbClr val="7F7F7F"/>
              </a:solidFill>
            </a:endParaRPr>
          </a:p>
          <a:p>
            <a:pPr marL="914400" lvl="1" indent="-317500" algn="l" rtl="0">
              <a:lnSpc>
                <a:spcPct val="90000"/>
              </a:lnSpc>
              <a:spcBef>
                <a:spcPts val="0"/>
              </a:spcBef>
              <a:spcAft>
                <a:spcPts val="0"/>
              </a:spcAft>
              <a:buClr>
                <a:srgbClr val="7F7F7F"/>
              </a:buClr>
              <a:buSzPts val="1400"/>
              <a:buChar char="•"/>
            </a:pPr>
            <a:r>
              <a:rPr lang="en-US" sz="1400">
                <a:solidFill>
                  <a:srgbClr val="7F7F7F"/>
                </a:solidFill>
              </a:rPr>
              <a:t>Overcome cold start problem</a:t>
            </a:r>
            <a:endParaRPr sz="1400">
              <a:solidFill>
                <a:srgbClr val="7F7F7F"/>
              </a:solidFill>
            </a:endParaRPr>
          </a:p>
          <a:p>
            <a:pPr marL="1371600" lvl="2" indent="-317500" algn="l" rtl="0">
              <a:lnSpc>
                <a:spcPct val="90000"/>
              </a:lnSpc>
              <a:spcBef>
                <a:spcPts val="0"/>
              </a:spcBef>
              <a:spcAft>
                <a:spcPts val="0"/>
              </a:spcAft>
              <a:buClr>
                <a:srgbClr val="7F7F7F"/>
              </a:buClr>
              <a:buSzPts val="1400"/>
              <a:buChar char="•"/>
            </a:pPr>
            <a:r>
              <a:rPr lang="en-US" sz="1400">
                <a:solidFill>
                  <a:srgbClr val="7F7F7F"/>
                </a:solidFill>
              </a:rPr>
              <a:t>Make recommendations without a long purchase history</a:t>
            </a:r>
            <a:endParaRPr sz="1400">
              <a:solidFill>
                <a:srgbClr val="7F7F7F"/>
              </a:solidFill>
            </a:endParaRPr>
          </a:p>
        </p:txBody>
      </p:sp>
      <p:sp>
        <p:nvSpPr>
          <p:cNvPr id="537" name="Google Shape;537;p48"/>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
        <p:nvSpPr>
          <p:cNvPr id="538" name="Google Shape;538;p48"/>
          <p:cNvSpPr txBox="1">
            <a:spLocks noGrp="1"/>
          </p:cNvSpPr>
          <p:nvPr>
            <p:ph type="body" idx="1"/>
          </p:nvPr>
        </p:nvSpPr>
        <p:spPr>
          <a:xfrm>
            <a:off x="5973025" y="917800"/>
            <a:ext cx="5263800" cy="534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400" b="1">
                <a:solidFill>
                  <a:srgbClr val="7F7F7F"/>
                </a:solidFill>
              </a:rPr>
              <a:t>Business Rationale - The path to profitability</a:t>
            </a:r>
            <a:endParaRPr sz="1400" b="1">
              <a:solidFill>
                <a:srgbClr val="7F7F7F"/>
              </a:solidFill>
            </a:endParaRPr>
          </a:p>
          <a:p>
            <a:pPr marL="457200" lvl="0" indent="-317500" algn="l" rtl="0">
              <a:lnSpc>
                <a:spcPct val="90000"/>
              </a:lnSpc>
              <a:spcBef>
                <a:spcPts val="0"/>
              </a:spcBef>
              <a:spcAft>
                <a:spcPts val="0"/>
              </a:spcAft>
              <a:buClr>
                <a:srgbClr val="7F7F7F"/>
              </a:buClr>
              <a:buSzPts val="1400"/>
              <a:buChar char="•"/>
            </a:pPr>
            <a:r>
              <a:rPr lang="en-US" sz="1400">
                <a:solidFill>
                  <a:srgbClr val="7F7F7F"/>
                </a:solidFill>
              </a:rPr>
              <a:t>Customer acquisition costs are high and are amortized over life of customer</a:t>
            </a:r>
            <a:endParaRPr sz="1400">
              <a:solidFill>
                <a:srgbClr val="7F7F7F"/>
              </a:solidFill>
            </a:endParaRPr>
          </a:p>
          <a:p>
            <a:pPr marL="457200" lvl="0" indent="-317500" algn="l" rtl="0">
              <a:lnSpc>
                <a:spcPct val="90000"/>
              </a:lnSpc>
              <a:spcBef>
                <a:spcPts val="0"/>
              </a:spcBef>
              <a:spcAft>
                <a:spcPts val="0"/>
              </a:spcAft>
              <a:buClr>
                <a:srgbClr val="7F7F7F"/>
              </a:buClr>
              <a:buSzPts val="1400"/>
              <a:buChar char="•"/>
            </a:pPr>
            <a:r>
              <a:rPr lang="en-US" sz="1400">
                <a:solidFill>
                  <a:srgbClr val="7F7F7F"/>
                </a:solidFill>
              </a:rPr>
              <a:t>Increased competition has reduced the life of a customer</a:t>
            </a:r>
            <a:endParaRPr sz="1400">
              <a:solidFill>
                <a:srgbClr val="7F7F7F"/>
              </a:solidFill>
            </a:endParaRPr>
          </a:p>
          <a:p>
            <a:pPr marL="457200" lvl="0" indent="-317500" algn="l" rtl="0">
              <a:lnSpc>
                <a:spcPct val="90000"/>
              </a:lnSpc>
              <a:spcBef>
                <a:spcPts val="0"/>
              </a:spcBef>
              <a:spcAft>
                <a:spcPts val="0"/>
              </a:spcAft>
              <a:buClr>
                <a:srgbClr val="7F7F7F"/>
              </a:buClr>
              <a:buSzPts val="1400"/>
              <a:buChar char="•"/>
            </a:pPr>
            <a:r>
              <a:rPr lang="en-US" sz="1400">
                <a:solidFill>
                  <a:srgbClr val="7F7F7F"/>
                </a:solidFill>
              </a:rPr>
              <a:t>Retaining customers and increasing the life of a customer increases profitability of each customer relationship</a:t>
            </a:r>
            <a:endParaRPr sz="1400">
              <a:solidFill>
                <a:srgbClr val="7F7F7F"/>
              </a:solidFill>
            </a:endParaRPr>
          </a:p>
          <a:p>
            <a:pPr marL="457200" lvl="0" indent="-317500" algn="l" rtl="0">
              <a:lnSpc>
                <a:spcPct val="90000"/>
              </a:lnSpc>
              <a:spcBef>
                <a:spcPts val="0"/>
              </a:spcBef>
              <a:spcAft>
                <a:spcPts val="0"/>
              </a:spcAft>
              <a:buClr>
                <a:srgbClr val="7F7F7F"/>
              </a:buClr>
              <a:buSzPts val="1400"/>
              <a:buChar char="•"/>
            </a:pPr>
            <a:r>
              <a:rPr lang="en-US" sz="1400">
                <a:solidFill>
                  <a:srgbClr val="7F7F7F"/>
                </a:solidFill>
              </a:rPr>
              <a:t>Targeting customer tastes will increase customer satisfaction and increase repeat purchases, extending the life of the customer relationship</a:t>
            </a:r>
            <a:endParaRPr sz="1400">
              <a:solidFill>
                <a:srgbClr val="7F7F7F"/>
              </a:solidFill>
            </a:endParaRPr>
          </a:p>
          <a:p>
            <a:pPr marL="457200" lvl="0" indent="-317500" algn="l" rtl="0">
              <a:lnSpc>
                <a:spcPct val="90000"/>
              </a:lnSpc>
              <a:spcBef>
                <a:spcPts val="0"/>
              </a:spcBef>
              <a:spcAft>
                <a:spcPts val="0"/>
              </a:spcAft>
              <a:buClr>
                <a:srgbClr val="7F7F7F"/>
              </a:buClr>
              <a:buSzPts val="1400"/>
              <a:buChar char="•"/>
            </a:pPr>
            <a:r>
              <a:rPr lang="en-US" sz="1400">
                <a:solidFill>
                  <a:srgbClr val="7F7F7F"/>
                </a:solidFill>
              </a:rPr>
              <a:t>Based on consumer patterns, we can make informed recommendations at the right time and place</a:t>
            </a:r>
            <a:endParaRPr sz="1400">
              <a:solidFill>
                <a:srgbClr val="7F7F7F"/>
              </a:solidFill>
            </a:endParaRPr>
          </a:p>
          <a:p>
            <a:pPr marL="0" lvl="0" indent="0" algn="l" rtl="0">
              <a:lnSpc>
                <a:spcPct val="90000"/>
              </a:lnSpc>
              <a:spcBef>
                <a:spcPts val="0"/>
              </a:spcBef>
              <a:spcAft>
                <a:spcPts val="0"/>
              </a:spcAft>
              <a:buNone/>
            </a:pPr>
            <a:endParaRPr sz="1400">
              <a:solidFill>
                <a:srgbClr val="7F7F7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6"/>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113" name="Google Shape;113;p16"/>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114" name="Google Shape;114;p16"/>
          <p:cNvSpPr/>
          <p:nvPr/>
        </p:nvSpPr>
        <p:spPr>
          <a:xfrm>
            <a:off x="10984800" y="6593700"/>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Summary</a:t>
            </a:r>
            <a:endParaRPr sz="900">
              <a:solidFill>
                <a:srgbClr val="FFFFFF"/>
              </a:solidFill>
            </a:endParaRPr>
          </a:p>
        </p:txBody>
      </p:sp>
      <p:sp>
        <p:nvSpPr>
          <p:cNvPr id="115" name="Google Shape;115;p16"/>
          <p:cNvSpPr/>
          <p:nvPr/>
        </p:nvSpPr>
        <p:spPr>
          <a:xfrm>
            <a:off x="773827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Our Approach</a:t>
            </a:r>
            <a:endParaRPr sz="900">
              <a:solidFill>
                <a:srgbClr val="FFFFFF"/>
              </a:solidFill>
            </a:endParaRPr>
          </a:p>
        </p:txBody>
      </p:sp>
      <p:sp>
        <p:nvSpPr>
          <p:cNvPr id="116" name="Google Shape;116;p16"/>
          <p:cNvSpPr/>
          <p:nvPr/>
        </p:nvSpPr>
        <p:spPr>
          <a:xfrm>
            <a:off x="6656850" y="6593700"/>
            <a:ext cx="1207200" cy="279300"/>
          </a:xfrm>
          <a:prstGeom prst="homePlate">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Identify</a:t>
            </a:r>
            <a:endParaRPr sz="900">
              <a:solidFill>
                <a:srgbClr val="FFFFFF"/>
              </a:solidFill>
            </a:endParaRPr>
          </a:p>
        </p:txBody>
      </p:sp>
      <p:sp>
        <p:nvSpPr>
          <p:cNvPr id="117" name="Google Shape;117;p16"/>
          <p:cNvSpPr/>
          <p:nvPr/>
        </p:nvSpPr>
        <p:spPr>
          <a:xfrm>
            <a:off x="9906150"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Decision</a:t>
            </a:r>
            <a:endParaRPr sz="900">
              <a:solidFill>
                <a:srgbClr val="FFFFFF"/>
              </a:solidFill>
            </a:endParaRPr>
          </a:p>
        </p:txBody>
      </p:sp>
      <p:sp>
        <p:nvSpPr>
          <p:cNvPr id="118" name="Google Shape;118;p16"/>
          <p:cNvSpPr/>
          <p:nvPr/>
        </p:nvSpPr>
        <p:spPr>
          <a:xfrm>
            <a:off x="882082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Discovery</a:t>
            </a:r>
            <a:endParaRPr sz="900">
              <a:solidFill>
                <a:srgbClr val="FFFFFF"/>
              </a:solidFill>
            </a:endParaRPr>
          </a:p>
        </p:txBody>
      </p:sp>
      <p:sp>
        <p:nvSpPr>
          <p:cNvPr id="119" name="Google Shape;119;p16"/>
          <p:cNvSpPr txBox="1"/>
          <p:nvPr/>
        </p:nvSpPr>
        <p:spPr>
          <a:xfrm>
            <a:off x="2830050" y="1903350"/>
            <a:ext cx="6531900" cy="30513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2800" b="1" dirty="0">
                <a:solidFill>
                  <a:srgbClr val="0F346B"/>
                </a:solidFill>
              </a:rPr>
              <a:t>We asked ourselves 4 questions:</a:t>
            </a:r>
            <a:endParaRPr sz="2400" dirty="0">
              <a:solidFill>
                <a:srgbClr val="7F7F7F"/>
              </a:solidFill>
            </a:endParaRPr>
          </a:p>
          <a:p>
            <a:pPr marL="457200" marR="0" lvl="0" indent="-381000" algn="l" rtl="0">
              <a:lnSpc>
                <a:spcPct val="150000"/>
              </a:lnSpc>
              <a:spcBef>
                <a:spcPts val="0"/>
              </a:spcBef>
              <a:spcAft>
                <a:spcPts val="0"/>
              </a:spcAft>
              <a:buClr>
                <a:srgbClr val="7F7F7F"/>
              </a:buClr>
              <a:buSzPts val="2400"/>
              <a:buChar char="●"/>
            </a:pPr>
            <a:r>
              <a:rPr lang="en-US" sz="2400" dirty="0">
                <a:solidFill>
                  <a:srgbClr val="7F7F7F"/>
                </a:solidFill>
              </a:rPr>
              <a:t>What is Blue Apron doing today?</a:t>
            </a:r>
            <a:endParaRPr sz="2400" dirty="0">
              <a:solidFill>
                <a:srgbClr val="7F7F7F"/>
              </a:solidFill>
            </a:endParaRPr>
          </a:p>
          <a:p>
            <a:pPr marL="457200" marR="0" lvl="0" indent="-381000" algn="l" rtl="0">
              <a:lnSpc>
                <a:spcPct val="150000"/>
              </a:lnSpc>
              <a:spcBef>
                <a:spcPts val="0"/>
              </a:spcBef>
              <a:spcAft>
                <a:spcPts val="0"/>
              </a:spcAft>
              <a:buClr>
                <a:srgbClr val="7F7F7F"/>
              </a:buClr>
              <a:buSzPts val="2400"/>
              <a:buChar char="●"/>
            </a:pPr>
            <a:r>
              <a:rPr lang="en-US" sz="2400" dirty="0">
                <a:solidFill>
                  <a:srgbClr val="7F7F7F"/>
                </a:solidFill>
              </a:rPr>
              <a:t>What are the weaknesses?</a:t>
            </a:r>
            <a:endParaRPr sz="2400" dirty="0">
              <a:solidFill>
                <a:srgbClr val="7F7F7F"/>
              </a:solidFill>
            </a:endParaRPr>
          </a:p>
          <a:p>
            <a:pPr marL="457200" marR="0" lvl="0" indent="-381000" algn="l" rtl="0">
              <a:lnSpc>
                <a:spcPct val="150000"/>
              </a:lnSpc>
              <a:spcBef>
                <a:spcPts val="0"/>
              </a:spcBef>
              <a:spcAft>
                <a:spcPts val="0"/>
              </a:spcAft>
              <a:buClr>
                <a:srgbClr val="7F7F7F"/>
              </a:buClr>
              <a:buSzPts val="2400"/>
              <a:buChar char="●"/>
            </a:pPr>
            <a:r>
              <a:rPr lang="en-US" sz="2400" dirty="0">
                <a:solidFill>
                  <a:srgbClr val="7F7F7F"/>
                </a:solidFill>
              </a:rPr>
              <a:t>What do we propose?</a:t>
            </a:r>
            <a:endParaRPr sz="2400" dirty="0">
              <a:solidFill>
                <a:srgbClr val="7F7F7F"/>
              </a:solidFill>
            </a:endParaRPr>
          </a:p>
          <a:p>
            <a:pPr marL="457200" marR="0" lvl="0" indent="-381000" algn="l" rtl="0">
              <a:lnSpc>
                <a:spcPct val="150000"/>
              </a:lnSpc>
              <a:spcBef>
                <a:spcPts val="0"/>
              </a:spcBef>
              <a:spcAft>
                <a:spcPts val="0"/>
              </a:spcAft>
              <a:buClr>
                <a:srgbClr val="7F7F7F"/>
              </a:buClr>
              <a:buSzPts val="2400"/>
              <a:buChar char="●"/>
            </a:pPr>
            <a:r>
              <a:rPr lang="en-US" sz="2400" dirty="0">
                <a:solidFill>
                  <a:srgbClr val="7F7F7F"/>
                </a:solidFill>
              </a:rPr>
              <a:t>How does this improve the business?</a:t>
            </a:r>
            <a:endParaRPr sz="2400" dirty="0">
              <a:solidFill>
                <a:srgbClr val="7F7F7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125" name="Google Shape;125;p17"/>
          <p:cNvSpPr/>
          <p:nvPr/>
        </p:nvSpPr>
        <p:spPr>
          <a:xfrm rot="5400000">
            <a:off x="8214675" y="2674925"/>
            <a:ext cx="5499000" cy="1611000"/>
          </a:xfrm>
          <a:prstGeom prst="triangle">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MARGIN</a:t>
            </a:r>
            <a:endParaRPr>
              <a:solidFill>
                <a:srgbClr val="FFFFFF"/>
              </a:solidFill>
            </a:endParaRPr>
          </a:p>
        </p:txBody>
      </p:sp>
      <p:sp>
        <p:nvSpPr>
          <p:cNvPr id="126" name="Google Shape;126;p17"/>
          <p:cNvSpPr/>
          <p:nvPr/>
        </p:nvSpPr>
        <p:spPr>
          <a:xfrm>
            <a:off x="748598" y="2668550"/>
            <a:ext cx="2870700" cy="645900"/>
          </a:xfrm>
          <a:prstGeom prst="rect">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Procurement</a:t>
            </a:r>
            <a:endParaRPr>
              <a:solidFill>
                <a:srgbClr val="FFFFFF"/>
              </a:solidFill>
            </a:endParaRPr>
          </a:p>
        </p:txBody>
      </p:sp>
      <p:sp>
        <p:nvSpPr>
          <p:cNvPr id="127" name="Google Shape;127;p17"/>
          <p:cNvSpPr/>
          <p:nvPr/>
        </p:nvSpPr>
        <p:spPr>
          <a:xfrm>
            <a:off x="748591" y="2022627"/>
            <a:ext cx="2870700" cy="645900"/>
          </a:xfrm>
          <a:prstGeom prst="rect">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Technology Development</a:t>
            </a:r>
            <a:endParaRPr>
              <a:solidFill>
                <a:srgbClr val="FFFFFF"/>
              </a:solidFill>
            </a:endParaRPr>
          </a:p>
        </p:txBody>
      </p:sp>
      <p:sp>
        <p:nvSpPr>
          <p:cNvPr id="128" name="Google Shape;128;p17"/>
          <p:cNvSpPr/>
          <p:nvPr/>
        </p:nvSpPr>
        <p:spPr>
          <a:xfrm>
            <a:off x="748591" y="1376704"/>
            <a:ext cx="2870700" cy="645900"/>
          </a:xfrm>
          <a:prstGeom prst="rect">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Human Resource Management</a:t>
            </a:r>
            <a:endParaRPr>
              <a:solidFill>
                <a:srgbClr val="FFFFFF"/>
              </a:solidFill>
            </a:endParaRPr>
          </a:p>
        </p:txBody>
      </p:sp>
      <p:sp>
        <p:nvSpPr>
          <p:cNvPr id="129" name="Google Shape;129;p17"/>
          <p:cNvSpPr/>
          <p:nvPr/>
        </p:nvSpPr>
        <p:spPr>
          <a:xfrm>
            <a:off x="748591" y="730925"/>
            <a:ext cx="2870700" cy="645900"/>
          </a:xfrm>
          <a:prstGeom prst="rect">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Infrastructure</a:t>
            </a:r>
            <a:endParaRPr>
              <a:solidFill>
                <a:srgbClr val="FFFFFF"/>
              </a:solidFill>
            </a:endParaRPr>
          </a:p>
        </p:txBody>
      </p:sp>
      <p:sp>
        <p:nvSpPr>
          <p:cNvPr id="130" name="Google Shape;130;p17"/>
          <p:cNvSpPr/>
          <p:nvPr/>
        </p:nvSpPr>
        <p:spPr>
          <a:xfrm>
            <a:off x="748566" y="3545429"/>
            <a:ext cx="1882200" cy="2681100"/>
          </a:xfrm>
          <a:prstGeom prst="rect">
            <a:avLst/>
          </a:prstGeom>
          <a:solidFill>
            <a:srgbClr val="EAD1DC"/>
          </a:solid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sz="1200"/>
              <a:t>Sourcing &amp; bulk purchasing</a:t>
            </a:r>
            <a:endParaRPr sz="1200"/>
          </a:p>
          <a:p>
            <a:pPr marL="457200" lvl="0" indent="-304800" algn="l" rtl="0">
              <a:spcBef>
                <a:spcPts val="0"/>
              </a:spcBef>
              <a:spcAft>
                <a:spcPts val="0"/>
              </a:spcAft>
              <a:buSzPts val="1200"/>
              <a:buChar char="●"/>
            </a:pPr>
            <a:r>
              <a:rPr lang="en-US" sz="1200">
                <a:solidFill>
                  <a:schemeClr val="dk1"/>
                </a:solidFill>
              </a:rPr>
              <a:t>Refrigeration &amp; storage</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Damaged goods</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Supply-chain partners</a:t>
            </a:r>
            <a:endParaRPr sz="1200">
              <a:solidFill>
                <a:schemeClr val="dk1"/>
              </a:solidFill>
            </a:endParaRPr>
          </a:p>
        </p:txBody>
      </p:sp>
      <p:sp>
        <p:nvSpPr>
          <p:cNvPr id="131" name="Google Shape;131;p17"/>
          <p:cNvSpPr/>
          <p:nvPr/>
        </p:nvSpPr>
        <p:spPr>
          <a:xfrm>
            <a:off x="2630607" y="3545429"/>
            <a:ext cx="1882200" cy="2681100"/>
          </a:xfrm>
          <a:prstGeom prst="rect">
            <a:avLst/>
          </a:prstGeom>
          <a:solidFill>
            <a:srgbClr val="CFE2F3"/>
          </a:solid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sz="1200"/>
              <a:t>Sanitation and safe food practices</a:t>
            </a:r>
            <a:endParaRPr sz="1200"/>
          </a:p>
          <a:p>
            <a:pPr marL="457200" lvl="0" indent="-304800" algn="l" rtl="0">
              <a:spcBef>
                <a:spcPts val="0"/>
              </a:spcBef>
              <a:spcAft>
                <a:spcPts val="0"/>
              </a:spcAft>
              <a:buSzPts val="1200"/>
              <a:buChar char="●"/>
            </a:pPr>
            <a:r>
              <a:rPr lang="en-US" sz="1200"/>
              <a:t>Inventory control</a:t>
            </a:r>
            <a:endParaRPr sz="1200"/>
          </a:p>
          <a:p>
            <a:pPr marL="457200" lvl="0" indent="-304800" algn="l" rtl="0">
              <a:spcBef>
                <a:spcPts val="0"/>
              </a:spcBef>
              <a:spcAft>
                <a:spcPts val="0"/>
              </a:spcAft>
              <a:buSzPts val="1200"/>
              <a:buChar char="●"/>
            </a:pPr>
            <a:r>
              <a:rPr lang="en-US" sz="1200"/>
              <a:t>Warehouse safety</a:t>
            </a:r>
            <a:endParaRPr sz="1200"/>
          </a:p>
          <a:p>
            <a:pPr marL="457200" lvl="0" indent="-304800" algn="l" rtl="0">
              <a:spcBef>
                <a:spcPts val="0"/>
              </a:spcBef>
              <a:spcAft>
                <a:spcPts val="0"/>
              </a:spcAft>
              <a:buSzPts val="1200"/>
              <a:buChar char="●"/>
            </a:pPr>
            <a:r>
              <a:rPr lang="en-US" sz="1200"/>
              <a:t>Warehouse efficiency</a:t>
            </a:r>
            <a:endParaRPr sz="1200"/>
          </a:p>
          <a:p>
            <a:pPr marL="457200" lvl="0" indent="-304800" algn="l" rtl="0">
              <a:spcBef>
                <a:spcPts val="0"/>
              </a:spcBef>
              <a:spcAft>
                <a:spcPts val="0"/>
              </a:spcAft>
              <a:buSzPts val="1200"/>
              <a:buChar char="●"/>
            </a:pPr>
            <a:r>
              <a:rPr lang="en-US" sz="1200"/>
              <a:t>Packaging</a:t>
            </a:r>
            <a:endParaRPr sz="1200"/>
          </a:p>
          <a:p>
            <a:pPr marL="457200" lvl="0" indent="-304800" algn="l" rtl="0">
              <a:spcBef>
                <a:spcPts val="0"/>
              </a:spcBef>
              <a:spcAft>
                <a:spcPts val="0"/>
              </a:spcAft>
              <a:buSzPts val="1200"/>
              <a:buChar char="●"/>
            </a:pPr>
            <a:r>
              <a:rPr lang="en-US" sz="1200"/>
              <a:t>Sustainability</a:t>
            </a:r>
            <a:endParaRPr sz="1200"/>
          </a:p>
          <a:p>
            <a:pPr marL="457200" lvl="0" indent="-304800" algn="l" rtl="0">
              <a:spcBef>
                <a:spcPts val="0"/>
              </a:spcBef>
              <a:spcAft>
                <a:spcPts val="0"/>
              </a:spcAft>
              <a:buSzPts val="1200"/>
              <a:buChar char="●"/>
            </a:pPr>
            <a:r>
              <a:rPr lang="en-US" sz="1200"/>
              <a:t>Labor optimization</a:t>
            </a:r>
            <a:endParaRPr sz="1200"/>
          </a:p>
        </p:txBody>
      </p:sp>
      <p:sp>
        <p:nvSpPr>
          <p:cNvPr id="132" name="Google Shape;132;p17"/>
          <p:cNvSpPr/>
          <p:nvPr/>
        </p:nvSpPr>
        <p:spPr>
          <a:xfrm>
            <a:off x="4512538" y="3545429"/>
            <a:ext cx="1882200" cy="2681100"/>
          </a:xfrm>
          <a:prstGeom prst="rect">
            <a:avLst/>
          </a:prstGeom>
          <a:solidFill>
            <a:srgbClr val="FFF2CC"/>
          </a:solid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US" sz="1200">
                <a:solidFill>
                  <a:schemeClr val="dk1"/>
                </a:solidFill>
              </a:rPr>
              <a:t>Automation</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Repackaging</a:t>
            </a:r>
            <a:endParaRPr sz="1200"/>
          </a:p>
          <a:p>
            <a:pPr marL="457200" lvl="0" indent="-304800" algn="l" rtl="0">
              <a:spcBef>
                <a:spcPts val="0"/>
              </a:spcBef>
              <a:spcAft>
                <a:spcPts val="0"/>
              </a:spcAft>
              <a:buSzPts val="1200"/>
              <a:buChar char="●"/>
            </a:pPr>
            <a:r>
              <a:rPr lang="en-US" sz="1200"/>
              <a:t>Boxing</a:t>
            </a:r>
            <a:endParaRPr sz="1200"/>
          </a:p>
          <a:p>
            <a:pPr marL="457200" lvl="0" indent="-304800" algn="l" rtl="0">
              <a:spcBef>
                <a:spcPts val="0"/>
              </a:spcBef>
              <a:spcAft>
                <a:spcPts val="0"/>
              </a:spcAft>
              <a:buSzPts val="1200"/>
              <a:buChar char="●"/>
            </a:pPr>
            <a:r>
              <a:rPr lang="en-US" sz="1200"/>
              <a:t>Shipping</a:t>
            </a:r>
            <a:endParaRPr sz="1200"/>
          </a:p>
          <a:p>
            <a:pPr marL="457200" lvl="0" indent="-304800" algn="l" rtl="0">
              <a:spcBef>
                <a:spcPts val="0"/>
              </a:spcBef>
              <a:spcAft>
                <a:spcPts val="0"/>
              </a:spcAft>
              <a:buSzPts val="1200"/>
              <a:buChar char="●"/>
            </a:pPr>
            <a:r>
              <a:rPr lang="en-US" sz="1200"/>
              <a:t>Delivery</a:t>
            </a:r>
            <a:endParaRPr sz="1200"/>
          </a:p>
          <a:p>
            <a:pPr marL="457200" lvl="0" indent="-304800" algn="l" rtl="0">
              <a:spcBef>
                <a:spcPts val="0"/>
              </a:spcBef>
              <a:spcAft>
                <a:spcPts val="0"/>
              </a:spcAft>
              <a:buSzPts val="1200"/>
              <a:buChar char="●"/>
            </a:pPr>
            <a:r>
              <a:rPr lang="en-US" sz="1200">
                <a:solidFill>
                  <a:schemeClr val="dk1"/>
                </a:solidFill>
              </a:rPr>
              <a:t>Supply-chain partners</a:t>
            </a:r>
            <a:endParaRPr sz="1200"/>
          </a:p>
        </p:txBody>
      </p:sp>
      <p:sp>
        <p:nvSpPr>
          <p:cNvPr id="133" name="Google Shape;133;p17"/>
          <p:cNvSpPr/>
          <p:nvPr/>
        </p:nvSpPr>
        <p:spPr>
          <a:xfrm>
            <a:off x="6394720" y="3545429"/>
            <a:ext cx="1882200" cy="2681100"/>
          </a:xfrm>
          <a:prstGeom prst="rect">
            <a:avLst/>
          </a:prstGeom>
          <a:solidFill>
            <a:srgbClr val="D9EAD3"/>
          </a:solid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sz="1200"/>
              <a:t>Brand identity</a:t>
            </a:r>
            <a:endParaRPr sz="1200"/>
          </a:p>
          <a:p>
            <a:pPr marL="457200" lvl="0" indent="-304800" algn="l" rtl="0">
              <a:spcBef>
                <a:spcPts val="0"/>
              </a:spcBef>
              <a:spcAft>
                <a:spcPts val="0"/>
              </a:spcAft>
              <a:buSzPts val="1200"/>
              <a:buChar char="●"/>
            </a:pPr>
            <a:r>
              <a:rPr lang="en-US" sz="1200"/>
              <a:t>Pricing</a:t>
            </a:r>
            <a:endParaRPr sz="1200"/>
          </a:p>
          <a:p>
            <a:pPr marL="457200" lvl="0" indent="-304800" algn="l" rtl="0">
              <a:spcBef>
                <a:spcPts val="0"/>
              </a:spcBef>
              <a:spcAft>
                <a:spcPts val="0"/>
              </a:spcAft>
              <a:buSzPts val="1200"/>
              <a:buChar char="●"/>
            </a:pPr>
            <a:r>
              <a:rPr lang="en-US" sz="1200"/>
              <a:t>Retail &amp; brand partnerships</a:t>
            </a:r>
            <a:endParaRPr sz="1200"/>
          </a:p>
          <a:p>
            <a:pPr marL="457200" lvl="0" indent="-304800" algn="l" rtl="0">
              <a:spcBef>
                <a:spcPts val="0"/>
              </a:spcBef>
              <a:spcAft>
                <a:spcPts val="0"/>
              </a:spcAft>
              <a:buSzPts val="1200"/>
              <a:buChar char="●"/>
            </a:pPr>
            <a:r>
              <a:rPr lang="en-US" sz="1200"/>
              <a:t>Marketing channels</a:t>
            </a:r>
            <a:endParaRPr sz="1200"/>
          </a:p>
          <a:p>
            <a:pPr marL="457200" lvl="0" indent="-304800" algn="l" rtl="0">
              <a:spcBef>
                <a:spcPts val="0"/>
              </a:spcBef>
              <a:spcAft>
                <a:spcPts val="0"/>
              </a:spcAft>
              <a:buSzPts val="1200"/>
              <a:buChar char="●"/>
            </a:pPr>
            <a:r>
              <a:rPr lang="en-US" sz="1200" b="1" u="sng"/>
              <a:t>Customer acquisition</a:t>
            </a:r>
            <a:endParaRPr sz="1200" b="1" u="sng"/>
          </a:p>
          <a:p>
            <a:pPr marL="457200" lvl="0" indent="-304800" algn="l" rtl="0">
              <a:spcBef>
                <a:spcPts val="0"/>
              </a:spcBef>
              <a:spcAft>
                <a:spcPts val="0"/>
              </a:spcAft>
              <a:buSzPts val="1200"/>
              <a:buChar char="●"/>
            </a:pPr>
            <a:r>
              <a:rPr lang="en-US" sz="1200"/>
              <a:t>Customer segmentation</a:t>
            </a:r>
            <a:endParaRPr sz="1200"/>
          </a:p>
          <a:p>
            <a:pPr marL="457200" lvl="0" indent="-304800" algn="l" rtl="0">
              <a:spcBef>
                <a:spcPts val="0"/>
              </a:spcBef>
              <a:spcAft>
                <a:spcPts val="0"/>
              </a:spcAft>
              <a:buSzPts val="1200"/>
              <a:buChar char="●"/>
            </a:pPr>
            <a:r>
              <a:rPr lang="en-US" sz="1200" b="1" u="sng"/>
              <a:t>Customer retention</a:t>
            </a:r>
            <a:endParaRPr sz="1200" b="1" u="sng"/>
          </a:p>
          <a:p>
            <a:pPr marL="457200" lvl="0" indent="-304800" algn="l" rtl="0">
              <a:spcBef>
                <a:spcPts val="0"/>
              </a:spcBef>
              <a:spcAft>
                <a:spcPts val="0"/>
              </a:spcAft>
              <a:buSzPts val="1200"/>
              <a:buChar char="●"/>
            </a:pPr>
            <a:r>
              <a:rPr lang="en-US" sz="1200"/>
              <a:t>Storytelling</a:t>
            </a:r>
            <a:endParaRPr sz="1200"/>
          </a:p>
        </p:txBody>
      </p:sp>
      <p:sp>
        <p:nvSpPr>
          <p:cNvPr id="134" name="Google Shape;134;p17"/>
          <p:cNvSpPr/>
          <p:nvPr/>
        </p:nvSpPr>
        <p:spPr>
          <a:xfrm>
            <a:off x="8276776" y="3545429"/>
            <a:ext cx="1882200" cy="2681100"/>
          </a:xfrm>
          <a:prstGeom prst="rect">
            <a:avLst/>
          </a:prstGeom>
          <a:solidFill>
            <a:srgbClr val="E6B8AF"/>
          </a:solid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sz="1200"/>
              <a:t>Mobile ordering</a:t>
            </a:r>
            <a:endParaRPr sz="1200"/>
          </a:p>
          <a:p>
            <a:pPr marL="457200" lvl="0" indent="-304800" algn="l" rtl="0">
              <a:spcBef>
                <a:spcPts val="0"/>
              </a:spcBef>
              <a:spcAft>
                <a:spcPts val="0"/>
              </a:spcAft>
              <a:buSzPts val="1200"/>
              <a:buChar char="●"/>
            </a:pPr>
            <a:r>
              <a:rPr lang="en-US" sz="1200" b="1" u="sng"/>
              <a:t>Recipe offerings</a:t>
            </a:r>
            <a:endParaRPr sz="1200" b="1" u="sng"/>
          </a:p>
          <a:p>
            <a:pPr marL="457200" lvl="0" indent="-304800" algn="l" rtl="0">
              <a:spcBef>
                <a:spcPts val="0"/>
              </a:spcBef>
              <a:spcAft>
                <a:spcPts val="0"/>
              </a:spcAft>
              <a:buSzPts val="1200"/>
              <a:buChar char="●"/>
            </a:pPr>
            <a:r>
              <a:rPr lang="en-US" sz="1200"/>
              <a:t>Brick-and-mortar retailers</a:t>
            </a:r>
            <a:endParaRPr sz="1200"/>
          </a:p>
          <a:p>
            <a:pPr marL="457200" lvl="0" indent="-304800" algn="l" rtl="0">
              <a:spcBef>
                <a:spcPts val="0"/>
              </a:spcBef>
              <a:spcAft>
                <a:spcPts val="0"/>
              </a:spcAft>
              <a:buSzPts val="1200"/>
              <a:buChar char="●"/>
            </a:pPr>
            <a:r>
              <a:rPr lang="en-US" sz="1200"/>
              <a:t>Quality, reliable distribution pipeline</a:t>
            </a:r>
            <a:endParaRPr sz="1200"/>
          </a:p>
          <a:p>
            <a:pPr marL="457200" lvl="0" indent="-304800" algn="l" rtl="0">
              <a:spcBef>
                <a:spcPts val="0"/>
              </a:spcBef>
              <a:spcAft>
                <a:spcPts val="0"/>
              </a:spcAft>
              <a:buSzPts val="1200"/>
              <a:buChar char="●"/>
            </a:pPr>
            <a:r>
              <a:rPr lang="en-US" sz="1200"/>
              <a:t>Brand partnerships</a:t>
            </a:r>
            <a:endParaRPr sz="1200"/>
          </a:p>
          <a:p>
            <a:pPr marL="457200" lvl="0" indent="-304800" algn="l" rtl="0">
              <a:spcBef>
                <a:spcPts val="0"/>
              </a:spcBef>
              <a:spcAft>
                <a:spcPts val="0"/>
              </a:spcAft>
              <a:buSzPts val="1200"/>
              <a:buChar char="●"/>
            </a:pPr>
            <a:r>
              <a:rPr lang="en-US" sz="1200"/>
              <a:t>Quality assurance</a:t>
            </a:r>
            <a:endParaRPr sz="1200"/>
          </a:p>
          <a:p>
            <a:pPr marL="457200" lvl="0" indent="-304800" algn="l" rtl="0">
              <a:spcBef>
                <a:spcPts val="0"/>
              </a:spcBef>
              <a:spcAft>
                <a:spcPts val="0"/>
              </a:spcAft>
              <a:buSzPts val="1200"/>
              <a:buChar char="●"/>
            </a:pPr>
            <a:r>
              <a:rPr lang="en-US" sz="1200"/>
              <a:t>Help center &amp; customer assistance</a:t>
            </a:r>
            <a:endParaRPr sz="1200"/>
          </a:p>
        </p:txBody>
      </p:sp>
      <p:sp>
        <p:nvSpPr>
          <p:cNvPr id="135" name="Google Shape;135;p17"/>
          <p:cNvSpPr/>
          <p:nvPr/>
        </p:nvSpPr>
        <p:spPr>
          <a:xfrm>
            <a:off x="2630681" y="3314537"/>
            <a:ext cx="1882200" cy="2604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Operations</a:t>
            </a:r>
            <a:endParaRPr>
              <a:solidFill>
                <a:srgbClr val="FFFFFF"/>
              </a:solidFill>
            </a:endParaRPr>
          </a:p>
        </p:txBody>
      </p:sp>
      <p:sp>
        <p:nvSpPr>
          <p:cNvPr id="136" name="Google Shape;136;p17"/>
          <p:cNvSpPr/>
          <p:nvPr/>
        </p:nvSpPr>
        <p:spPr>
          <a:xfrm>
            <a:off x="4512711" y="3314537"/>
            <a:ext cx="1882200" cy="260400"/>
          </a:xfrm>
          <a:prstGeom prst="rect">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Outbound Logistics</a:t>
            </a:r>
            <a:endParaRPr>
              <a:solidFill>
                <a:srgbClr val="FFFFFF"/>
              </a:solidFill>
            </a:endParaRPr>
          </a:p>
        </p:txBody>
      </p:sp>
      <p:sp>
        <p:nvSpPr>
          <p:cNvPr id="137" name="Google Shape;137;p17"/>
          <p:cNvSpPr/>
          <p:nvPr/>
        </p:nvSpPr>
        <p:spPr>
          <a:xfrm>
            <a:off x="6394764" y="3314537"/>
            <a:ext cx="1882200" cy="260400"/>
          </a:xfrm>
          <a:prstGeom prst="rect">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Marketing &amp; Sales</a:t>
            </a:r>
            <a:endParaRPr>
              <a:solidFill>
                <a:srgbClr val="FFFFFF"/>
              </a:solidFill>
            </a:endParaRPr>
          </a:p>
        </p:txBody>
      </p:sp>
      <p:sp>
        <p:nvSpPr>
          <p:cNvPr id="138" name="Google Shape;138;p17"/>
          <p:cNvSpPr/>
          <p:nvPr/>
        </p:nvSpPr>
        <p:spPr>
          <a:xfrm>
            <a:off x="8276830" y="3314537"/>
            <a:ext cx="1882200" cy="260400"/>
          </a:xfrm>
          <a:prstGeom prst="rect">
            <a:avLst/>
          </a:prstGeom>
          <a:solidFill>
            <a:srgbClr val="A61C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Service</a:t>
            </a:r>
            <a:endParaRPr>
              <a:solidFill>
                <a:srgbClr val="FFFFFF"/>
              </a:solidFill>
            </a:endParaRPr>
          </a:p>
        </p:txBody>
      </p:sp>
      <p:pic>
        <p:nvPicPr>
          <p:cNvPr id="139" name="Google Shape;139;p17"/>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140" name="Google Shape;140;p17"/>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F346B"/>
              </a:buClr>
              <a:buSzPts val="4000"/>
              <a:buFont typeface="Arial"/>
              <a:buNone/>
            </a:pPr>
            <a:r>
              <a:rPr lang="en-US" sz="2400" b="1" dirty="0">
                <a:solidFill>
                  <a:srgbClr val="0F346B"/>
                </a:solidFill>
                <a:latin typeface="Arial"/>
                <a:ea typeface="Arial"/>
                <a:cs typeface="Arial"/>
                <a:sym typeface="Arial"/>
              </a:rPr>
              <a:t>Blue Apron’s value chain reveals analytics opportunities</a:t>
            </a:r>
            <a:endParaRPr sz="2400" b="1" dirty="0">
              <a:solidFill>
                <a:srgbClr val="0F346B"/>
              </a:solidFill>
              <a:latin typeface="Arial"/>
              <a:ea typeface="Arial"/>
              <a:cs typeface="Arial"/>
              <a:sym typeface="Arial"/>
            </a:endParaRPr>
          </a:p>
          <a:p>
            <a:pPr marL="0" lvl="0" indent="0" algn="l" rtl="0">
              <a:lnSpc>
                <a:spcPct val="90000"/>
              </a:lnSpc>
              <a:spcBef>
                <a:spcPts val="0"/>
              </a:spcBef>
              <a:spcAft>
                <a:spcPts val="0"/>
              </a:spcAft>
              <a:buClr>
                <a:srgbClr val="0F346B"/>
              </a:buClr>
              <a:buSzPts val="4000"/>
              <a:buFont typeface="Arial"/>
              <a:buNone/>
            </a:pPr>
            <a:endParaRPr sz="3000" b="1" dirty="0">
              <a:solidFill>
                <a:srgbClr val="0F346B"/>
              </a:solidFill>
              <a:latin typeface="Arial"/>
              <a:ea typeface="Arial"/>
              <a:cs typeface="Arial"/>
              <a:sym typeface="Arial"/>
            </a:endParaRPr>
          </a:p>
        </p:txBody>
      </p:sp>
      <p:sp>
        <p:nvSpPr>
          <p:cNvPr id="141" name="Google Shape;141;p17"/>
          <p:cNvSpPr/>
          <p:nvPr/>
        </p:nvSpPr>
        <p:spPr>
          <a:xfrm>
            <a:off x="3619323" y="2668550"/>
            <a:ext cx="6539700" cy="645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Farms • Vineyards • Importers</a:t>
            </a:r>
            <a:endParaRPr sz="1200"/>
          </a:p>
        </p:txBody>
      </p:sp>
      <p:sp>
        <p:nvSpPr>
          <p:cNvPr id="142" name="Google Shape;142;p17"/>
          <p:cNvSpPr/>
          <p:nvPr/>
        </p:nvSpPr>
        <p:spPr>
          <a:xfrm>
            <a:off x="3619305" y="2022627"/>
            <a:ext cx="6539700" cy="64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Supply Chain Engineering </a:t>
            </a:r>
            <a:r>
              <a:rPr lang="en-US" sz="1200">
                <a:solidFill>
                  <a:schemeClr val="dk1"/>
                </a:solidFill>
              </a:rPr>
              <a:t>• </a:t>
            </a:r>
            <a:r>
              <a:rPr lang="en-US" sz="1200"/>
              <a:t>App &amp; Website </a:t>
            </a:r>
            <a:r>
              <a:rPr lang="en-US" sz="1200">
                <a:solidFill>
                  <a:schemeClr val="dk1"/>
                </a:solidFill>
              </a:rPr>
              <a:t>• </a:t>
            </a:r>
            <a:r>
              <a:rPr lang="en-US" sz="1200"/>
              <a:t>Enterprise Systems</a:t>
            </a:r>
            <a:endParaRPr sz="1200"/>
          </a:p>
        </p:txBody>
      </p:sp>
      <p:sp>
        <p:nvSpPr>
          <p:cNvPr id="143" name="Google Shape;143;p17"/>
          <p:cNvSpPr/>
          <p:nvPr/>
        </p:nvSpPr>
        <p:spPr>
          <a:xfrm>
            <a:off x="3619305" y="1376704"/>
            <a:ext cx="6539700" cy="6459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a:solidFill>
                  <a:schemeClr val="dk1"/>
                </a:solidFill>
              </a:rPr>
              <a:t> Talent Acquisition • Operational Excellence</a:t>
            </a:r>
            <a:endParaRPr sz="1200"/>
          </a:p>
        </p:txBody>
      </p:sp>
      <p:sp>
        <p:nvSpPr>
          <p:cNvPr id="144" name="Google Shape;144;p17"/>
          <p:cNvSpPr/>
          <p:nvPr/>
        </p:nvSpPr>
        <p:spPr>
          <a:xfrm>
            <a:off x="3619305" y="730925"/>
            <a:ext cx="6539700" cy="6459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Corporate • Technology • Fulfillment</a:t>
            </a:r>
            <a:endParaRPr sz="1200"/>
          </a:p>
        </p:txBody>
      </p:sp>
      <p:sp>
        <p:nvSpPr>
          <p:cNvPr id="145" name="Google Shape;145;p17"/>
          <p:cNvSpPr/>
          <p:nvPr/>
        </p:nvSpPr>
        <p:spPr>
          <a:xfrm rot="-5400000">
            <a:off x="-837025" y="4640966"/>
            <a:ext cx="2916900" cy="2544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Primary Activities</a:t>
            </a:r>
            <a:endParaRPr sz="1100" b="1"/>
          </a:p>
        </p:txBody>
      </p:sp>
      <p:sp>
        <p:nvSpPr>
          <p:cNvPr id="146" name="Google Shape;146;p17"/>
          <p:cNvSpPr/>
          <p:nvPr/>
        </p:nvSpPr>
        <p:spPr>
          <a:xfrm rot="-5400000">
            <a:off x="-667975" y="1893173"/>
            <a:ext cx="2578800" cy="2544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Support Activities</a:t>
            </a:r>
            <a:endParaRPr sz="1100" b="1"/>
          </a:p>
        </p:txBody>
      </p:sp>
      <p:sp>
        <p:nvSpPr>
          <p:cNvPr id="147" name="Google Shape;147;p17"/>
          <p:cNvSpPr/>
          <p:nvPr/>
        </p:nvSpPr>
        <p:spPr>
          <a:xfrm>
            <a:off x="10984800" y="6593700"/>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Summary</a:t>
            </a:r>
            <a:endParaRPr sz="900">
              <a:solidFill>
                <a:srgbClr val="FFFFFF"/>
              </a:solidFill>
            </a:endParaRPr>
          </a:p>
        </p:txBody>
      </p:sp>
      <p:sp>
        <p:nvSpPr>
          <p:cNvPr id="148" name="Google Shape;148;p17"/>
          <p:cNvSpPr/>
          <p:nvPr/>
        </p:nvSpPr>
        <p:spPr>
          <a:xfrm>
            <a:off x="773827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Our Approach</a:t>
            </a:r>
            <a:endParaRPr sz="900">
              <a:solidFill>
                <a:srgbClr val="FFFFFF"/>
              </a:solidFill>
            </a:endParaRPr>
          </a:p>
        </p:txBody>
      </p:sp>
      <p:sp>
        <p:nvSpPr>
          <p:cNvPr id="149" name="Google Shape;149;p17"/>
          <p:cNvSpPr/>
          <p:nvPr/>
        </p:nvSpPr>
        <p:spPr>
          <a:xfrm>
            <a:off x="6656850" y="6593700"/>
            <a:ext cx="1207200" cy="279300"/>
          </a:xfrm>
          <a:prstGeom prst="homePlate">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Identify</a:t>
            </a:r>
            <a:endParaRPr sz="900">
              <a:solidFill>
                <a:srgbClr val="FFFFFF"/>
              </a:solidFill>
            </a:endParaRPr>
          </a:p>
        </p:txBody>
      </p:sp>
      <p:sp>
        <p:nvSpPr>
          <p:cNvPr id="150" name="Google Shape;150;p17"/>
          <p:cNvSpPr/>
          <p:nvPr/>
        </p:nvSpPr>
        <p:spPr>
          <a:xfrm>
            <a:off x="748591" y="3314537"/>
            <a:ext cx="1882200" cy="260400"/>
          </a:xfrm>
          <a:prstGeom prst="rect">
            <a:avLst/>
          </a:prstGeom>
          <a:solidFill>
            <a:srgbClr val="A64D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Inbound Logistics</a:t>
            </a:r>
            <a:endParaRPr>
              <a:solidFill>
                <a:srgbClr val="FFFFFF"/>
              </a:solidFill>
            </a:endParaRPr>
          </a:p>
        </p:txBody>
      </p:sp>
      <p:sp>
        <p:nvSpPr>
          <p:cNvPr id="151" name="Google Shape;151;p17"/>
          <p:cNvSpPr/>
          <p:nvPr/>
        </p:nvSpPr>
        <p:spPr>
          <a:xfrm>
            <a:off x="9906150"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Decision</a:t>
            </a:r>
            <a:endParaRPr sz="900">
              <a:solidFill>
                <a:srgbClr val="FFFFFF"/>
              </a:solidFill>
            </a:endParaRPr>
          </a:p>
        </p:txBody>
      </p:sp>
      <p:sp>
        <p:nvSpPr>
          <p:cNvPr id="152" name="Google Shape;152;p17"/>
          <p:cNvSpPr/>
          <p:nvPr/>
        </p:nvSpPr>
        <p:spPr>
          <a:xfrm>
            <a:off x="882082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Discovery</a:t>
            </a:r>
            <a:endParaRPr sz="9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8"/>
          <p:cNvPicPr preferRelativeResize="0"/>
          <p:nvPr/>
        </p:nvPicPr>
        <p:blipFill rotWithShape="1">
          <a:blip r:embed="rId3">
            <a:alphaModFix/>
          </a:blip>
          <a:srcRect/>
          <a:stretch/>
        </p:blipFill>
        <p:spPr>
          <a:xfrm>
            <a:off x="11318240" y="0"/>
            <a:ext cx="873760" cy="873760"/>
          </a:xfrm>
          <a:prstGeom prst="rect">
            <a:avLst/>
          </a:prstGeom>
          <a:noFill/>
          <a:ln>
            <a:noFill/>
          </a:ln>
        </p:spPr>
      </p:pic>
      <p:sp>
        <p:nvSpPr>
          <p:cNvPr id="158" name="Google Shape;158;p18"/>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346B"/>
              </a:buClr>
              <a:buSzPts val="4000"/>
              <a:buFont typeface="Arial"/>
              <a:buNone/>
            </a:pPr>
            <a:r>
              <a:rPr lang="en-US" sz="3000" b="1" dirty="0">
                <a:solidFill>
                  <a:srgbClr val="0F346B"/>
                </a:solidFill>
                <a:latin typeface="Arial"/>
                <a:ea typeface="Arial"/>
                <a:cs typeface="Arial"/>
                <a:sym typeface="Arial"/>
              </a:rPr>
              <a:t>What are Blue Apron’s key issues?</a:t>
            </a:r>
            <a:endParaRPr sz="3000" b="1" dirty="0">
              <a:solidFill>
                <a:srgbClr val="0F346B"/>
              </a:solidFill>
              <a:latin typeface="Arial"/>
              <a:ea typeface="Arial"/>
              <a:cs typeface="Arial"/>
              <a:sym typeface="Arial"/>
            </a:endParaRPr>
          </a:p>
        </p:txBody>
      </p:sp>
      <p:sp>
        <p:nvSpPr>
          <p:cNvPr id="159" name="Google Shape;159;p18"/>
          <p:cNvSpPr/>
          <p:nvPr/>
        </p:nvSpPr>
        <p:spPr>
          <a:xfrm>
            <a:off x="3885625" y="1264575"/>
            <a:ext cx="4420800" cy="43290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rPr>
              <a:t>Customer Retention</a:t>
            </a:r>
            <a:endParaRPr sz="1800" b="1" dirty="0"/>
          </a:p>
        </p:txBody>
      </p:sp>
      <p:sp>
        <p:nvSpPr>
          <p:cNvPr id="160" name="Google Shape;160;p18"/>
          <p:cNvSpPr/>
          <p:nvPr/>
        </p:nvSpPr>
        <p:spPr>
          <a:xfrm>
            <a:off x="6991800" y="418500"/>
            <a:ext cx="2609700" cy="2695500"/>
          </a:xfrm>
          <a:prstGeom prst="ellipse">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t>Threat of Substitutes</a:t>
            </a:r>
            <a:endParaRPr sz="1800" b="1" dirty="0"/>
          </a:p>
        </p:txBody>
      </p:sp>
      <p:sp>
        <p:nvSpPr>
          <p:cNvPr id="161" name="Google Shape;161;p18"/>
          <p:cNvSpPr/>
          <p:nvPr/>
        </p:nvSpPr>
        <p:spPr>
          <a:xfrm>
            <a:off x="7469525" y="3806425"/>
            <a:ext cx="2168400" cy="21684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t>Value Proposition</a:t>
            </a:r>
            <a:endParaRPr sz="1800" b="1" dirty="0"/>
          </a:p>
        </p:txBody>
      </p:sp>
      <p:sp>
        <p:nvSpPr>
          <p:cNvPr id="162" name="Google Shape;162;p18"/>
          <p:cNvSpPr/>
          <p:nvPr/>
        </p:nvSpPr>
        <p:spPr>
          <a:xfrm>
            <a:off x="1554500" y="873750"/>
            <a:ext cx="3229500" cy="3229500"/>
          </a:xfrm>
          <a:prstGeom prst="ellipse">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dirty="0">
                <a:solidFill>
                  <a:schemeClr val="dk1"/>
                </a:solidFill>
              </a:rPr>
              <a:t>High Cost of</a:t>
            </a:r>
            <a:endParaRPr sz="1800" b="1" dirty="0">
              <a:solidFill>
                <a:schemeClr val="dk1"/>
              </a:solidFill>
            </a:endParaRPr>
          </a:p>
          <a:p>
            <a:pPr marL="0" lvl="0" indent="0" algn="ctr" rtl="0">
              <a:spcBef>
                <a:spcPts val="0"/>
              </a:spcBef>
              <a:spcAft>
                <a:spcPts val="0"/>
              </a:spcAft>
              <a:buNone/>
            </a:pPr>
            <a:r>
              <a:rPr lang="en-US" sz="1800" b="1" dirty="0">
                <a:solidFill>
                  <a:schemeClr val="dk1"/>
                </a:solidFill>
              </a:rPr>
              <a:t>Customer Acquisition</a:t>
            </a:r>
            <a:endParaRPr sz="1800" b="1" dirty="0"/>
          </a:p>
        </p:txBody>
      </p:sp>
      <p:sp>
        <p:nvSpPr>
          <p:cNvPr id="163" name="Google Shape;163;p18"/>
          <p:cNvSpPr/>
          <p:nvPr/>
        </p:nvSpPr>
        <p:spPr>
          <a:xfrm>
            <a:off x="3667900" y="4627875"/>
            <a:ext cx="1967700" cy="1967700"/>
          </a:xfrm>
          <a:prstGeom prst="ellipse">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t>Complex Supply Chain &amp; Logistical Issues</a:t>
            </a:r>
            <a:endParaRPr sz="1800" b="1" dirty="0"/>
          </a:p>
        </p:txBody>
      </p:sp>
      <p:sp>
        <p:nvSpPr>
          <p:cNvPr id="164" name="Google Shape;164;p18"/>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dirty="0"/>
          </a:p>
        </p:txBody>
      </p:sp>
      <p:sp>
        <p:nvSpPr>
          <p:cNvPr id="165" name="Google Shape;165;p18"/>
          <p:cNvSpPr/>
          <p:nvPr/>
        </p:nvSpPr>
        <p:spPr>
          <a:xfrm>
            <a:off x="10984800" y="6593700"/>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rPr>
              <a:t>Summary</a:t>
            </a:r>
            <a:endParaRPr sz="900" dirty="0">
              <a:solidFill>
                <a:srgbClr val="FFFFFF"/>
              </a:solidFill>
            </a:endParaRPr>
          </a:p>
        </p:txBody>
      </p:sp>
      <p:sp>
        <p:nvSpPr>
          <p:cNvPr id="166" name="Google Shape;166;p18"/>
          <p:cNvSpPr/>
          <p:nvPr/>
        </p:nvSpPr>
        <p:spPr>
          <a:xfrm>
            <a:off x="773827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rPr>
              <a:t>Our Approach</a:t>
            </a:r>
            <a:endParaRPr sz="900" dirty="0">
              <a:solidFill>
                <a:srgbClr val="FFFFFF"/>
              </a:solidFill>
            </a:endParaRPr>
          </a:p>
        </p:txBody>
      </p:sp>
      <p:sp>
        <p:nvSpPr>
          <p:cNvPr id="167" name="Google Shape;167;p18"/>
          <p:cNvSpPr/>
          <p:nvPr/>
        </p:nvSpPr>
        <p:spPr>
          <a:xfrm>
            <a:off x="6656850" y="6593700"/>
            <a:ext cx="1207200" cy="279300"/>
          </a:xfrm>
          <a:prstGeom prst="homePlate">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rPr>
              <a:t>Identify</a:t>
            </a:r>
            <a:endParaRPr sz="900" dirty="0">
              <a:solidFill>
                <a:srgbClr val="FFFFFF"/>
              </a:solidFill>
            </a:endParaRPr>
          </a:p>
        </p:txBody>
      </p:sp>
      <p:sp>
        <p:nvSpPr>
          <p:cNvPr id="168" name="Google Shape;168;p18"/>
          <p:cNvSpPr/>
          <p:nvPr/>
        </p:nvSpPr>
        <p:spPr>
          <a:xfrm>
            <a:off x="9906150"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rPr>
              <a:t>Decision</a:t>
            </a:r>
            <a:endParaRPr sz="900" dirty="0">
              <a:solidFill>
                <a:srgbClr val="FFFFFF"/>
              </a:solidFill>
            </a:endParaRPr>
          </a:p>
        </p:txBody>
      </p:sp>
      <p:sp>
        <p:nvSpPr>
          <p:cNvPr id="169" name="Google Shape;169;p18"/>
          <p:cNvSpPr/>
          <p:nvPr/>
        </p:nvSpPr>
        <p:spPr>
          <a:xfrm>
            <a:off x="882082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rPr>
              <a:t>Discovery</a:t>
            </a:r>
            <a:endParaRPr sz="900"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19"/>
          <p:cNvGrpSpPr/>
          <p:nvPr/>
        </p:nvGrpSpPr>
        <p:grpSpPr>
          <a:xfrm>
            <a:off x="802640" y="0"/>
            <a:ext cx="10474820" cy="6858120"/>
            <a:chOff x="802640" y="0"/>
            <a:chExt cx="10474820" cy="6858120"/>
          </a:xfrm>
        </p:grpSpPr>
        <p:sp>
          <p:nvSpPr>
            <p:cNvPr id="175" name="Google Shape;175;p19"/>
            <p:cNvSpPr/>
            <p:nvPr/>
          </p:nvSpPr>
          <p:spPr>
            <a:xfrm>
              <a:off x="873760" y="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76" name="Google Shape;176;p19"/>
            <p:cNvSpPr/>
            <p:nvPr/>
          </p:nvSpPr>
          <p:spPr>
            <a:xfrm>
              <a:off x="802640" y="6675120"/>
              <a:ext cx="10403700" cy="183000"/>
            </a:xfrm>
            <a:prstGeom prst="rect">
              <a:avLst/>
            </a:prstGeom>
            <a:solidFill>
              <a:srgbClr val="0F34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177" name="Google Shape;177;p19"/>
            <p:cNvPicPr preferRelativeResize="0"/>
            <p:nvPr/>
          </p:nvPicPr>
          <p:blipFill rotWithShape="1">
            <a:blip r:embed="rId3">
              <a:alphaModFix/>
            </a:blip>
            <a:srcRect/>
            <a:stretch/>
          </p:blipFill>
          <p:spPr>
            <a:xfrm>
              <a:off x="5506720" y="1981200"/>
              <a:ext cx="965200" cy="965200"/>
            </a:xfrm>
            <a:prstGeom prst="rect">
              <a:avLst/>
            </a:prstGeom>
            <a:noFill/>
            <a:ln>
              <a:noFill/>
            </a:ln>
          </p:spPr>
        </p:pic>
        <p:cxnSp>
          <p:nvCxnSpPr>
            <p:cNvPr id="178" name="Google Shape;178;p19"/>
            <p:cNvCxnSpPr/>
            <p:nvPr/>
          </p:nvCxnSpPr>
          <p:spPr>
            <a:xfrm>
              <a:off x="5186680" y="3068320"/>
              <a:ext cx="1605300" cy="0"/>
            </a:xfrm>
            <a:prstGeom prst="straightConnector1">
              <a:avLst/>
            </a:prstGeom>
            <a:noFill/>
            <a:ln w="19050" cap="flat" cmpd="sng">
              <a:solidFill>
                <a:srgbClr val="FFC000"/>
              </a:solidFill>
              <a:prstDash val="solid"/>
              <a:miter lim="800000"/>
              <a:headEnd type="none" w="sm" len="sm"/>
              <a:tailEnd type="none" w="sm" len="sm"/>
            </a:ln>
          </p:spPr>
        </p:cxnSp>
      </p:grpSp>
      <p:sp>
        <p:nvSpPr>
          <p:cNvPr id="179" name="Google Shape;179;p19"/>
          <p:cNvSpPr txBox="1"/>
          <p:nvPr/>
        </p:nvSpPr>
        <p:spPr>
          <a:xfrm>
            <a:off x="2999400" y="3203281"/>
            <a:ext cx="6081300" cy="843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solidFill>
                  <a:srgbClr val="0F346B"/>
                </a:solidFill>
              </a:rPr>
              <a:t>Our Approach</a:t>
            </a:r>
            <a:endParaRPr sz="2800" b="1" i="0" u="none" strike="noStrike" cap="none" dirty="0">
              <a:solidFill>
                <a:srgbClr val="0F346B"/>
              </a:solidFill>
              <a:latin typeface="Arial"/>
              <a:ea typeface="Arial"/>
              <a:cs typeface="Arial"/>
              <a:sym typeface="Arial"/>
            </a:endParaRPr>
          </a:p>
        </p:txBody>
      </p:sp>
      <p:sp>
        <p:nvSpPr>
          <p:cNvPr id="180" name="Google Shape;180;p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494225" y="182625"/>
            <a:ext cx="10515600" cy="508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F346B"/>
              </a:buClr>
              <a:buSzPts val="4000"/>
              <a:buFont typeface="Arial"/>
              <a:buNone/>
            </a:pPr>
            <a:r>
              <a:rPr lang="en-US" sz="3000" b="1" dirty="0">
                <a:solidFill>
                  <a:srgbClr val="0F346B"/>
                </a:solidFill>
                <a:latin typeface="Arial"/>
                <a:ea typeface="Arial"/>
                <a:cs typeface="Arial"/>
                <a:sym typeface="Arial"/>
              </a:rPr>
              <a:t>We formulated an evaluation process to narrow our options </a:t>
            </a:r>
            <a:endParaRPr sz="3000" b="1" dirty="0">
              <a:solidFill>
                <a:srgbClr val="0F346B"/>
              </a:solidFill>
              <a:latin typeface="Arial"/>
              <a:ea typeface="Arial"/>
              <a:cs typeface="Arial"/>
              <a:sym typeface="Arial"/>
            </a:endParaRPr>
          </a:p>
        </p:txBody>
      </p:sp>
      <p:pic>
        <p:nvPicPr>
          <p:cNvPr id="186" name="Google Shape;186;p20"/>
          <p:cNvPicPr preferRelativeResize="0"/>
          <p:nvPr/>
        </p:nvPicPr>
        <p:blipFill rotWithShape="1">
          <a:blip r:embed="rId3">
            <a:alphaModFix/>
          </a:blip>
          <a:srcRect/>
          <a:stretch/>
        </p:blipFill>
        <p:spPr>
          <a:xfrm>
            <a:off x="11318240" y="0"/>
            <a:ext cx="873760" cy="873760"/>
          </a:xfrm>
          <a:prstGeom prst="rect">
            <a:avLst/>
          </a:prstGeom>
          <a:noFill/>
          <a:ln>
            <a:noFill/>
          </a:ln>
        </p:spPr>
      </p:pic>
      <p:grpSp>
        <p:nvGrpSpPr>
          <p:cNvPr id="187" name="Google Shape;187;p20"/>
          <p:cNvGrpSpPr/>
          <p:nvPr/>
        </p:nvGrpSpPr>
        <p:grpSpPr>
          <a:xfrm>
            <a:off x="7509568" y="1357727"/>
            <a:ext cx="4407490" cy="4643951"/>
            <a:chOff x="5632317" y="1189775"/>
            <a:chExt cx="3305700" cy="3483050"/>
          </a:xfrm>
        </p:grpSpPr>
        <p:sp>
          <p:nvSpPr>
            <p:cNvPr id="188" name="Google Shape;188;p20"/>
            <p:cNvSpPr/>
            <p:nvPr/>
          </p:nvSpPr>
          <p:spPr>
            <a:xfrm>
              <a:off x="5632317" y="1189775"/>
              <a:ext cx="3305700" cy="669000"/>
            </a:xfrm>
            <a:prstGeom prst="chevron">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dirty="0">
                  <a:solidFill>
                    <a:srgbClr val="FFFFFF"/>
                  </a:solidFill>
                  <a:latin typeface="Roboto"/>
                  <a:ea typeface="Roboto"/>
                  <a:cs typeface="Roboto"/>
                  <a:sym typeface="Roboto"/>
                </a:rPr>
                <a:t>Score Opportunities</a:t>
              </a:r>
              <a:endParaRPr sz="1900" dirty="0">
                <a:solidFill>
                  <a:srgbClr val="FFFFFF"/>
                </a:solidFill>
                <a:latin typeface="Roboto"/>
                <a:ea typeface="Roboto"/>
                <a:cs typeface="Roboto"/>
                <a:sym typeface="Roboto"/>
              </a:endParaRPr>
            </a:p>
          </p:txBody>
        </p:sp>
        <p:sp>
          <p:nvSpPr>
            <p:cNvPr id="189" name="Google Shape;189;p20"/>
            <p:cNvSpPr txBox="1"/>
            <p:nvPr/>
          </p:nvSpPr>
          <p:spPr>
            <a:xfrm>
              <a:off x="6167063"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800" dirty="0">
                  <a:solidFill>
                    <a:srgbClr val="7F7F7F"/>
                  </a:solidFill>
                  <a:latin typeface="Calibri"/>
                  <a:ea typeface="Calibri"/>
                  <a:cs typeface="Calibri"/>
                  <a:sym typeface="Calibri"/>
                </a:rPr>
                <a:t>Used a decision chart to score the opportunities:</a:t>
              </a:r>
              <a:endParaRPr sz="1600" dirty="0">
                <a:latin typeface="Roboto"/>
                <a:ea typeface="Roboto"/>
                <a:cs typeface="Roboto"/>
                <a:sym typeface="Roboto"/>
              </a:endParaRPr>
            </a:p>
            <a:p>
              <a:pPr marL="0" lvl="0" indent="0" algn="l" rtl="0">
                <a:lnSpc>
                  <a:spcPct val="115000"/>
                </a:lnSpc>
                <a:spcBef>
                  <a:spcPts val="0"/>
                </a:spcBef>
                <a:spcAft>
                  <a:spcPts val="0"/>
                </a:spcAft>
                <a:buNone/>
              </a:pPr>
              <a:endParaRPr sz="1600" dirty="0">
                <a:latin typeface="Roboto"/>
                <a:ea typeface="Roboto"/>
                <a:cs typeface="Roboto"/>
                <a:sym typeface="Roboto"/>
              </a:endParaRPr>
            </a:p>
            <a:p>
              <a:pPr marL="0" lvl="0" indent="0" algn="l" rtl="0">
                <a:lnSpc>
                  <a:spcPct val="115000"/>
                </a:lnSpc>
                <a:spcBef>
                  <a:spcPts val="0"/>
                </a:spcBef>
                <a:spcAft>
                  <a:spcPts val="0"/>
                </a:spcAft>
                <a:buNone/>
              </a:pPr>
              <a:endParaRPr sz="1600" dirty="0">
                <a:latin typeface="Roboto"/>
                <a:ea typeface="Roboto"/>
                <a:cs typeface="Roboto"/>
                <a:sym typeface="Roboto"/>
              </a:endParaRPr>
            </a:p>
          </p:txBody>
        </p:sp>
      </p:grpSp>
      <p:grpSp>
        <p:nvGrpSpPr>
          <p:cNvPr id="190" name="Google Shape;190;p20"/>
          <p:cNvGrpSpPr/>
          <p:nvPr/>
        </p:nvGrpSpPr>
        <p:grpSpPr>
          <a:xfrm>
            <a:off x="0" y="1358013"/>
            <a:ext cx="4729082" cy="4643665"/>
            <a:chOff x="0" y="1189989"/>
            <a:chExt cx="3546900" cy="3482836"/>
          </a:xfrm>
        </p:grpSpPr>
        <p:sp>
          <p:nvSpPr>
            <p:cNvPr id="191" name="Google Shape;191;p20"/>
            <p:cNvSpPr/>
            <p:nvPr/>
          </p:nvSpPr>
          <p:spPr>
            <a:xfrm>
              <a:off x="0" y="1189989"/>
              <a:ext cx="3546900" cy="669000"/>
            </a:xfrm>
            <a:prstGeom prst="homePlate">
              <a:avLst>
                <a:gd name="adj" fmla="val 50000"/>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dirty="0">
                  <a:solidFill>
                    <a:srgbClr val="FFFFFF"/>
                  </a:solidFill>
                  <a:latin typeface="Roboto"/>
                  <a:ea typeface="Roboto"/>
                  <a:cs typeface="Roboto"/>
                  <a:sym typeface="Roboto"/>
                </a:rPr>
                <a:t>Evaluate Value Chain</a:t>
              </a:r>
              <a:endParaRPr sz="1900" dirty="0">
                <a:solidFill>
                  <a:srgbClr val="FFFFFF"/>
                </a:solidFill>
                <a:latin typeface="Roboto"/>
                <a:ea typeface="Roboto"/>
                <a:cs typeface="Roboto"/>
                <a:sym typeface="Roboto"/>
              </a:endParaRPr>
            </a:p>
          </p:txBody>
        </p:sp>
        <p:sp>
          <p:nvSpPr>
            <p:cNvPr id="192" name="Google Shape;192;p20"/>
            <p:cNvSpPr txBox="1"/>
            <p:nvPr/>
          </p:nvSpPr>
          <p:spPr>
            <a:xfrm>
              <a:off x="655361"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800" dirty="0">
                  <a:solidFill>
                    <a:srgbClr val="7F7F7F"/>
                  </a:solidFill>
                  <a:latin typeface="Calibri"/>
                  <a:ea typeface="Calibri"/>
                  <a:cs typeface="Calibri"/>
                  <a:sym typeface="Calibri"/>
                </a:rPr>
                <a:t>Logistics &amp; Operations are not the focus:</a:t>
              </a:r>
              <a:endParaRPr sz="1800" dirty="0">
                <a:solidFill>
                  <a:srgbClr val="7F7F7F"/>
                </a:solidFill>
                <a:latin typeface="Calibri"/>
                <a:ea typeface="Calibri"/>
                <a:cs typeface="Calibri"/>
                <a:sym typeface="Calibri"/>
              </a:endParaRPr>
            </a:p>
            <a:p>
              <a:pPr marL="457200" lvl="0" indent="-342900" algn="l" rtl="0">
                <a:lnSpc>
                  <a:spcPct val="115000"/>
                </a:lnSpc>
                <a:spcBef>
                  <a:spcPts val="0"/>
                </a:spcBef>
                <a:spcAft>
                  <a:spcPts val="0"/>
                </a:spcAft>
                <a:buClr>
                  <a:srgbClr val="7F7F7F"/>
                </a:buClr>
                <a:buSzPts val="1800"/>
                <a:buFont typeface="Calibri"/>
                <a:buChar char="●"/>
              </a:pPr>
              <a:r>
                <a:rPr lang="en-US" sz="1800" dirty="0">
                  <a:solidFill>
                    <a:srgbClr val="7F7F7F"/>
                  </a:solidFill>
                  <a:latin typeface="Calibri"/>
                  <a:ea typeface="Calibri"/>
                  <a:cs typeface="Calibri"/>
                  <a:sym typeface="Calibri"/>
                </a:rPr>
                <a:t>Expenses are already decreasing=pre-EBITDA profit. (See Appendix)</a:t>
              </a:r>
              <a:endParaRPr sz="1800" dirty="0">
                <a:solidFill>
                  <a:srgbClr val="7F7F7F"/>
                </a:solidFill>
                <a:latin typeface="Calibri"/>
                <a:ea typeface="Calibri"/>
                <a:cs typeface="Calibri"/>
                <a:sym typeface="Calibri"/>
              </a:endParaRPr>
            </a:p>
            <a:p>
              <a:pPr marL="0" lvl="0" indent="0" algn="l" rtl="0">
                <a:lnSpc>
                  <a:spcPct val="115000"/>
                </a:lnSpc>
                <a:spcBef>
                  <a:spcPts val="0"/>
                </a:spcBef>
                <a:spcAft>
                  <a:spcPts val="0"/>
                </a:spcAft>
                <a:buNone/>
              </a:pPr>
              <a:endParaRPr sz="1800" dirty="0">
                <a:solidFill>
                  <a:srgbClr val="7F7F7F"/>
                </a:solidFill>
                <a:latin typeface="Calibri"/>
                <a:ea typeface="Calibri"/>
                <a:cs typeface="Calibri"/>
                <a:sym typeface="Calibri"/>
              </a:endParaRPr>
            </a:p>
            <a:p>
              <a:pPr marL="0" lvl="0" indent="0" algn="l" rtl="0">
                <a:lnSpc>
                  <a:spcPct val="115000"/>
                </a:lnSpc>
                <a:spcBef>
                  <a:spcPts val="0"/>
                </a:spcBef>
                <a:spcAft>
                  <a:spcPts val="0"/>
                </a:spcAft>
                <a:buNone/>
              </a:pPr>
              <a:r>
                <a:rPr lang="en-US" sz="1800" dirty="0">
                  <a:solidFill>
                    <a:srgbClr val="7F7F7F"/>
                  </a:solidFill>
                  <a:latin typeface="Calibri"/>
                  <a:ea typeface="Calibri"/>
                  <a:cs typeface="Calibri"/>
                  <a:sym typeface="Calibri"/>
                </a:rPr>
                <a:t>Marketing &amp; Service is the focus:</a:t>
              </a:r>
              <a:endParaRPr sz="1800" dirty="0">
                <a:solidFill>
                  <a:srgbClr val="7F7F7F"/>
                </a:solidFill>
                <a:latin typeface="Calibri"/>
                <a:ea typeface="Calibri"/>
                <a:cs typeface="Calibri"/>
                <a:sym typeface="Calibri"/>
              </a:endParaRPr>
            </a:p>
            <a:p>
              <a:pPr marL="457200" lvl="0" indent="-342900" algn="l" rtl="0">
                <a:lnSpc>
                  <a:spcPct val="115000"/>
                </a:lnSpc>
                <a:spcBef>
                  <a:spcPts val="0"/>
                </a:spcBef>
                <a:spcAft>
                  <a:spcPts val="0"/>
                </a:spcAft>
                <a:buClr>
                  <a:srgbClr val="7F7F7F"/>
                </a:buClr>
                <a:buSzPts val="1800"/>
                <a:buFont typeface="Calibri"/>
                <a:buChar char="●"/>
              </a:pPr>
              <a:r>
                <a:rPr lang="en-US" sz="1800" dirty="0">
                  <a:solidFill>
                    <a:srgbClr val="7F7F7F"/>
                  </a:solidFill>
                  <a:latin typeface="Calibri"/>
                  <a:ea typeface="Calibri"/>
                  <a:cs typeface="Calibri"/>
                  <a:sym typeface="Calibri"/>
                </a:rPr>
                <a:t>Boosting Customer Base &amp; Retention to drive revenue. </a:t>
              </a:r>
              <a:endParaRPr sz="1800" dirty="0">
                <a:solidFill>
                  <a:srgbClr val="7F7F7F"/>
                </a:solidFill>
                <a:latin typeface="Calibri"/>
                <a:ea typeface="Calibri"/>
                <a:cs typeface="Calibri"/>
                <a:sym typeface="Calibri"/>
              </a:endParaRPr>
            </a:p>
            <a:p>
              <a:pPr marL="0" lvl="0" indent="0" algn="l" rtl="0">
                <a:lnSpc>
                  <a:spcPct val="115000"/>
                </a:lnSpc>
                <a:spcBef>
                  <a:spcPts val="0"/>
                </a:spcBef>
                <a:spcAft>
                  <a:spcPts val="0"/>
                </a:spcAft>
                <a:buNone/>
              </a:pPr>
              <a:endParaRPr sz="1600" dirty="0">
                <a:latin typeface="Roboto"/>
                <a:ea typeface="Roboto"/>
                <a:cs typeface="Roboto"/>
                <a:sym typeface="Roboto"/>
              </a:endParaRPr>
            </a:p>
            <a:p>
              <a:pPr marL="0" lvl="0" indent="0" algn="l" rtl="0">
                <a:lnSpc>
                  <a:spcPct val="115000"/>
                </a:lnSpc>
                <a:spcBef>
                  <a:spcPts val="0"/>
                </a:spcBef>
                <a:spcAft>
                  <a:spcPts val="0"/>
                </a:spcAft>
                <a:buNone/>
              </a:pPr>
              <a:endParaRPr sz="1600" dirty="0">
                <a:latin typeface="Roboto"/>
                <a:ea typeface="Roboto"/>
                <a:cs typeface="Roboto"/>
                <a:sym typeface="Roboto"/>
              </a:endParaRPr>
            </a:p>
          </p:txBody>
        </p:sp>
      </p:grpSp>
      <p:grpSp>
        <p:nvGrpSpPr>
          <p:cNvPr id="193" name="Google Shape;193;p20"/>
          <p:cNvGrpSpPr/>
          <p:nvPr/>
        </p:nvGrpSpPr>
        <p:grpSpPr>
          <a:xfrm>
            <a:off x="3925507" y="1357727"/>
            <a:ext cx="4407490" cy="4643951"/>
            <a:chOff x="2944204" y="1189775"/>
            <a:chExt cx="3305700" cy="3483050"/>
          </a:xfrm>
        </p:grpSpPr>
        <p:sp>
          <p:nvSpPr>
            <p:cNvPr id="194" name="Google Shape;194;p20"/>
            <p:cNvSpPr/>
            <p:nvPr/>
          </p:nvSpPr>
          <p:spPr>
            <a:xfrm>
              <a:off x="2944204" y="1189775"/>
              <a:ext cx="3305700" cy="669000"/>
            </a:xfrm>
            <a:prstGeom prst="chevron">
              <a:avLst>
                <a:gd name="adj" fmla="val 50000"/>
              </a:avLst>
            </a:prstGeom>
            <a:solidFill>
              <a:srgbClr val="0D5DD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dirty="0">
                  <a:solidFill>
                    <a:srgbClr val="FFFFFF"/>
                  </a:solidFill>
                  <a:latin typeface="Roboto"/>
                  <a:ea typeface="Roboto"/>
                  <a:cs typeface="Roboto"/>
                  <a:sym typeface="Roboto"/>
                </a:rPr>
                <a:t>Identify Analytics Opportunities</a:t>
              </a:r>
              <a:endParaRPr sz="1900" dirty="0">
                <a:solidFill>
                  <a:srgbClr val="FFFFFF"/>
                </a:solidFill>
                <a:latin typeface="Roboto"/>
                <a:ea typeface="Roboto"/>
                <a:cs typeface="Roboto"/>
                <a:sym typeface="Roboto"/>
              </a:endParaRPr>
            </a:p>
          </p:txBody>
        </p:sp>
        <p:sp>
          <p:nvSpPr>
            <p:cNvPr id="195" name="Google Shape;195;p20"/>
            <p:cNvSpPr txBox="1"/>
            <p:nvPr/>
          </p:nvSpPr>
          <p:spPr>
            <a:xfrm>
              <a:off x="3478949" y="2057125"/>
              <a:ext cx="22362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dirty="0">
                  <a:solidFill>
                    <a:srgbClr val="7F7F7F"/>
                  </a:solidFill>
                  <a:latin typeface="Calibri"/>
                  <a:ea typeface="Calibri"/>
                  <a:cs typeface="Calibri"/>
                  <a:sym typeface="Calibri"/>
                </a:rPr>
                <a:t>Brainstorming Ideas Drive From the Value Chain:</a:t>
              </a:r>
              <a:endParaRPr sz="1800" dirty="0">
                <a:solidFill>
                  <a:srgbClr val="7F7F7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600" dirty="0">
                <a:latin typeface="Roboto"/>
                <a:ea typeface="Roboto"/>
                <a:cs typeface="Roboto"/>
                <a:sym typeface="Roboto"/>
              </a:endParaRPr>
            </a:p>
          </p:txBody>
        </p:sp>
      </p:grpSp>
      <p:pic>
        <p:nvPicPr>
          <p:cNvPr id="196" name="Google Shape;196;p20"/>
          <p:cNvPicPr preferRelativeResize="0"/>
          <p:nvPr/>
        </p:nvPicPr>
        <p:blipFill>
          <a:blip r:embed="rId4">
            <a:alphaModFix/>
          </a:blip>
          <a:stretch>
            <a:fillRect/>
          </a:stretch>
        </p:blipFill>
        <p:spPr>
          <a:xfrm>
            <a:off x="4629526" y="3541812"/>
            <a:ext cx="2932950" cy="2459851"/>
          </a:xfrm>
          <a:prstGeom prst="rect">
            <a:avLst/>
          </a:prstGeom>
          <a:noFill/>
          <a:ln>
            <a:noFill/>
          </a:ln>
        </p:spPr>
      </p:pic>
      <p:pic>
        <p:nvPicPr>
          <p:cNvPr id="197" name="Google Shape;197;p20"/>
          <p:cNvPicPr preferRelativeResize="0"/>
          <p:nvPr/>
        </p:nvPicPr>
        <p:blipFill>
          <a:blip r:embed="rId5">
            <a:alphaModFix/>
          </a:blip>
          <a:stretch>
            <a:fillRect/>
          </a:stretch>
        </p:blipFill>
        <p:spPr>
          <a:xfrm flipH="1">
            <a:off x="8128724" y="3360750"/>
            <a:ext cx="1929677" cy="1363701"/>
          </a:xfrm>
          <a:prstGeom prst="rect">
            <a:avLst/>
          </a:prstGeom>
          <a:noFill/>
          <a:ln>
            <a:noFill/>
          </a:ln>
        </p:spPr>
      </p:pic>
      <p:pic>
        <p:nvPicPr>
          <p:cNvPr id="198" name="Google Shape;198;p20"/>
          <p:cNvPicPr preferRelativeResize="0"/>
          <p:nvPr/>
        </p:nvPicPr>
        <p:blipFill>
          <a:blip r:embed="rId6">
            <a:alphaModFix/>
          </a:blip>
          <a:stretch>
            <a:fillRect/>
          </a:stretch>
        </p:blipFill>
        <p:spPr>
          <a:xfrm>
            <a:off x="9524300" y="3857625"/>
            <a:ext cx="1829498" cy="1200151"/>
          </a:xfrm>
          <a:prstGeom prst="rect">
            <a:avLst/>
          </a:prstGeom>
          <a:noFill/>
          <a:ln>
            <a:noFill/>
          </a:ln>
        </p:spPr>
      </p:pic>
      <p:pic>
        <p:nvPicPr>
          <p:cNvPr id="199" name="Google Shape;199;p20"/>
          <p:cNvPicPr preferRelativeResize="0"/>
          <p:nvPr/>
        </p:nvPicPr>
        <p:blipFill>
          <a:blip r:embed="rId7">
            <a:alphaModFix/>
          </a:blip>
          <a:stretch>
            <a:fillRect/>
          </a:stretch>
        </p:blipFill>
        <p:spPr>
          <a:xfrm>
            <a:off x="8128724" y="4314850"/>
            <a:ext cx="1929676" cy="1265427"/>
          </a:xfrm>
          <a:prstGeom prst="rect">
            <a:avLst/>
          </a:prstGeom>
          <a:noFill/>
          <a:ln>
            <a:noFill/>
          </a:ln>
        </p:spPr>
      </p:pic>
      <p:pic>
        <p:nvPicPr>
          <p:cNvPr id="200" name="Google Shape;200;p20"/>
          <p:cNvPicPr preferRelativeResize="0"/>
          <p:nvPr/>
        </p:nvPicPr>
        <p:blipFill>
          <a:blip r:embed="rId8">
            <a:alphaModFix/>
          </a:blip>
          <a:stretch>
            <a:fillRect/>
          </a:stretch>
        </p:blipFill>
        <p:spPr>
          <a:xfrm>
            <a:off x="9370204" y="4724450"/>
            <a:ext cx="2061298" cy="1363701"/>
          </a:xfrm>
          <a:prstGeom prst="rect">
            <a:avLst/>
          </a:prstGeom>
          <a:noFill/>
          <a:ln>
            <a:noFill/>
          </a:ln>
        </p:spPr>
      </p:pic>
      <p:sp>
        <p:nvSpPr>
          <p:cNvPr id="201" name="Google Shape;201;p20"/>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dirty="0"/>
          </a:p>
        </p:txBody>
      </p:sp>
      <p:sp>
        <p:nvSpPr>
          <p:cNvPr id="202" name="Google Shape;202;p20"/>
          <p:cNvSpPr/>
          <p:nvPr/>
        </p:nvSpPr>
        <p:spPr>
          <a:xfrm>
            <a:off x="10984800" y="6593700"/>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rPr>
              <a:t>Summary</a:t>
            </a:r>
            <a:endParaRPr sz="900" dirty="0">
              <a:solidFill>
                <a:srgbClr val="FFFFFF"/>
              </a:solidFill>
            </a:endParaRPr>
          </a:p>
        </p:txBody>
      </p:sp>
      <p:sp>
        <p:nvSpPr>
          <p:cNvPr id="203" name="Google Shape;203;p20"/>
          <p:cNvSpPr/>
          <p:nvPr/>
        </p:nvSpPr>
        <p:spPr>
          <a:xfrm>
            <a:off x="7738275" y="6591825"/>
            <a:ext cx="1207200" cy="279300"/>
          </a:xfrm>
          <a:prstGeom prst="chevron">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rPr>
              <a:t>Our Approach</a:t>
            </a:r>
            <a:endParaRPr sz="900" dirty="0">
              <a:solidFill>
                <a:srgbClr val="FFFFFF"/>
              </a:solidFill>
            </a:endParaRPr>
          </a:p>
        </p:txBody>
      </p:sp>
      <p:sp>
        <p:nvSpPr>
          <p:cNvPr id="204" name="Google Shape;204;p20"/>
          <p:cNvSpPr/>
          <p:nvPr/>
        </p:nvSpPr>
        <p:spPr>
          <a:xfrm>
            <a:off x="6656850" y="6593700"/>
            <a:ext cx="1207200" cy="279300"/>
          </a:xfrm>
          <a:prstGeom prst="homePlate">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rPr>
              <a:t>Identify</a:t>
            </a:r>
            <a:endParaRPr sz="900" dirty="0">
              <a:solidFill>
                <a:srgbClr val="FFFFFF"/>
              </a:solidFill>
            </a:endParaRPr>
          </a:p>
        </p:txBody>
      </p:sp>
      <p:sp>
        <p:nvSpPr>
          <p:cNvPr id="205" name="Google Shape;205;p20"/>
          <p:cNvSpPr/>
          <p:nvPr/>
        </p:nvSpPr>
        <p:spPr>
          <a:xfrm>
            <a:off x="9906150"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rPr>
              <a:t>Decision</a:t>
            </a:r>
            <a:endParaRPr sz="900" dirty="0">
              <a:solidFill>
                <a:srgbClr val="FFFFFF"/>
              </a:solidFill>
            </a:endParaRPr>
          </a:p>
        </p:txBody>
      </p:sp>
      <p:sp>
        <p:nvSpPr>
          <p:cNvPr id="206" name="Google Shape;206;p20"/>
          <p:cNvSpPr/>
          <p:nvPr/>
        </p:nvSpPr>
        <p:spPr>
          <a:xfrm>
            <a:off x="882082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FFFFFF"/>
                </a:solidFill>
              </a:rPr>
              <a:t>Discovery</a:t>
            </a:r>
            <a:endParaRPr sz="9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1"/>
          <p:cNvPicPr preferRelativeResize="0"/>
          <p:nvPr/>
        </p:nvPicPr>
        <p:blipFill>
          <a:blip r:embed="rId3">
            <a:alphaModFix/>
          </a:blip>
          <a:stretch>
            <a:fillRect/>
          </a:stretch>
        </p:blipFill>
        <p:spPr>
          <a:xfrm>
            <a:off x="966788" y="572625"/>
            <a:ext cx="10258425" cy="5997026"/>
          </a:xfrm>
          <a:prstGeom prst="rect">
            <a:avLst/>
          </a:prstGeom>
          <a:noFill/>
          <a:ln>
            <a:noFill/>
          </a:ln>
        </p:spPr>
      </p:pic>
      <p:pic>
        <p:nvPicPr>
          <p:cNvPr id="212" name="Google Shape;212;p21"/>
          <p:cNvPicPr preferRelativeResize="0"/>
          <p:nvPr/>
        </p:nvPicPr>
        <p:blipFill rotWithShape="1">
          <a:blip r:embed="rId4">
            <a:alphaModFix/>
          </a:blip>
          <a:srcRect/>
          <a:stretch/>
        </p:blipFill>
        <p:spPr>
          <a:xfrm>
            <a:off x="11318240" y="0"/>
            <a:ext cx="873760" cy="873760"/>
          </a:xfrm>
          <a:prstGeom prst="rect">
            <a:avLst/>
          </a:prstGeom>
          <a:noFill/>
          <a:ln>
            <a:noFill/>
          </a:ln>
        </p:spPr>
      </p:pic>
      <p:sp>
        <p:nvSpPr>
          <p:cNvPr id="213" name="Google Shape;213;p21"/>
          <p:cNvSpPr txBox="1">
            <a:spLocks noGrp="1"/>
          </p:cNvSpPr>
          <p:nvPr>
            <p:ph type="body" idx="1"/>
          </p:nvPr>
        </p:nvSpPr>
        <p:spPr>
          <a:xfrm>
            <a:off x="838200" y="965200"/>
            <a:ext cx="10515600" cy="521190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None/>
            </a:pPr>
            <a:r>
              <a:rPr lang="en-US" sz="2400">
                <a:solidFill>
                  <a:srgbClr val="7F7F7F"/>
                </a:solidFill>
                <a:latin typeface="Arial"/>
                <a:ea typeface="Arial"/>
                <a:cs typeface="Arial"/>
                <a:sym typeface="Arial"/>
              </a:rPr>
              <a:t>   </a:t>
            </a:r>
            <a:endParaRPr sz="2400">
              <a:solidFill>
                <a:srgbClr val="7F7F7F"/>
              </a:solidFill>
              <a:latin typeface="Arial"/>
              <a:ea typeface="Arial"/>
              <a:cs typeface="Arial"/>
              <a:sym typeface="Arial"/>
            </a:endParaRPr>
          </a:p>
        </p:txBody>
      </p:sp>
      <p:sp>
        <p:nvSpPr>
          <p:cNvPr id="214" name="Google Shape;214;p21"/>
          <p:cNvSpPr txBox="1">
            <a:spLocks noGrp="1"/>
          </p:cNvSpPr>
          <p:nvPr>
            <p:ph type="title"/>
          </p:nvPr>
        </p:nvSpPr>
        <p:spPr>
          <a:xfrm>
            <a:off x="838200" y="212725"/>
            <a:ext cx="10515600" cy="508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F346B"/>
              </a:buClr>
              <a:buSzPts val="4000"/>
              <a:buFont typeface="Arial"/>
              <a:buNone/>
            </a:pPr>
            <a:r>
              <a:rPr lang="en-US" sz="3000" b="1" dirty="0">
                <a:solidFill>
                  <a:srgbClr val="0F346B"/>
                </a:solidFill>
                <a:latin typeface="Arial"/>
                <a:ea typeface="Arial"/>
                <a:cs typeface="Arial"/>
                <a:sym typeface="Arial"/>
              </a:rPr>
              <a:t>The decision matrix eliminated low-value options</a:t>
            </a:r>
            <a:endParaRPr sz="2400" b="1" dirty="0">
              <a:solidFill>
                <a:srgbClr val="0F346B"/>
              </a:solidFill>
              <a:latin typeface="Arial"/>
              <a:ea typeface="Arial"/>
              <a:cs typeface="Arial"/>
              <a:sym typeface="Arial"/>
            </a:endParaRPr>
          </a:p>
        </p:txBody>
      </p:sp>
      <p:sp>
        <p:nvSpPr>
          <p:cNvPr id="215" name="Google Shape;215;p21"/>
          <p:cNvSpPr txBox="1">
            <a:spLocks noGrp="1"/>
          </p:cNvSpPr>
          <p:nvPr>
            <p:ph type="sldNum" idx="12"/>
          </p:nvPr>
        </p:nvSpPr>
        <p:spPr>
          <a:xfrm>
            <a:off x="8807640" y="6226625"/>
            <a:ext cx="278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216" name="Google Shape;216;p21"/>
          <p:cNvSpPr/>
          <p:nvPr/>
        </p:nvSpPr>
        <p:spPr>
          <a:xfrm>
            <a:off x="10984800" y="6593700"/>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Summary</a:t>
            </a:r>
            <a:endParaRPr sz="900">
              <a:solidFill>
                <a:srgbClr val="FFFFFF"/>
              </a:solidFill>
            </a:endParaRPr>
          </a:p>
        </p:txBody>
      </p:sp>
      <p:sp>
        <p:nvSpPr>
          <p:cNvPr id="217" name="Google Shape;217;p21"/>
          <p:cNvSpPr/>
          <p:nvPr/>
        </p:nvSpPr>
        <p:spPr>
          <a:xfrm>
            <a:off x="7738275" y="6591825"/>
            <a:ext cx="1207200" cy="279300"/>
          </a:xfrm>
          <a:prstGeom prst="chevron">
            <a:avLst>
              <a:gd name="adj" fmla="val 50000"/>
            </a:avLst>
          </a:prstGeom>
          <a:gradFill>
            <a:gsLst>
              <a:gs pos="0">
                <a:srgbClr val="D4E5F5"/>
              </a:gs>
              <a:gs pos="100000">
                <a:srgbClr val="70A4D5"/>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Our Approach</a:t>
            </a:r>
            <a:endParaRPr sz="900">
              <a:solidFill>
                <a:srgbClr val="FFFFFF"/>
              </a:solidFill>
            </a:endParaRPr>
          </a:p>
        </p:txBody>
      </p:sp>
      <p:sp>
        <p:nvSpPr>
          <p:cNvPr id="218" name="Google Shape;218;p21"/>
          <p:cNvSpPr/>
          <p:nvPr/>
        </p:nvSpPr>
        <p:spPr>
          <a:xfrm>
            <a:off x="6656850" y="6593700"/>
            <a:ext cx="1207200" cy="279300"/>
          </a:xfrm>
          <a:prstGeom prst="homePlate">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Identify</a:t>
            </a:r>
            <a:endParaRPr sz="900">
              <a:solidFill>
                <a:srgbClr val="FFFFFF"/>
              </a:solidFill>
            </a:endParaRPr>
          </a:p>
        </p:txBody>
      </p:sp>
      <p:sp>
        <p:nvSpPr>
          <p:cNvPr id="219" name="Google Shape;219;p21"/>
          <p:cNvSpPr/>
          <p:nvPr/>
        </p:nvSpPr>
        <p:spPr>
          <a:xfrm>
            <a:off x="9906150"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Decision</a:t>
            </a:r>
            <a:endParaRPr sz="900">
              <a:solidFill>
                <a:srgbClr val="FFFFFF"/>
              </a:solidFill>
            </a:endParaRPr>
          </a:p>
        </p:txBody>
      </p:sp>
      <p:sp>
        <p:nvSpPr>
          <p:cNvPr id="220" name="Google Shape;220;p21"/>
          <p:cNvSpPr/>
          <p:nvPr/>
        </p:nvSpPr>
        <p:spPr>
          <a:xfrm>
            <a:off x="8820825" y="6591825"/>
            <a:ext cx="1207200" cy="279300"/>
          </a:xfrm>
          <a:prstGeom prst="chevron">
            <a:avLst>
              <a:gd name="adj" fmla="val 50000"/>
            </a:avLst>
          </a:prstGeom>
          <a:solidFill>
            <a:srgbClr val="0F34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rPr>
              <a:t>Discovery</a:t>
            </a:r>
            <a:endParaRPr sz="900">
              <a:solidFill>
                <a:srgbClr val="FFFFFF"/>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985</TotalTime>
  <Words>2773</Words>
  <Application>Microsoft Macintosh PowerPoint</Application>
  <PresentationFormat>Widescreen</PresentationFormat>
  <Paragraphs>568</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Roboto</vt:lpstr>
      <vt:lpstr>Calibri</vt:lpstr>
      <vt:lpstr>Office Theme</vt:lpstr>
      <vt:lpstr>Blue Apron Steering Committee #2</vt:lpstr>
      <vt:lpstr>Agenda</vt:lpstr>
      <vt:lpstr>PowerPoint Presentation</vt:lpstr>
      <vt:lpstr>PowerPoint Presentation</vt:lpstr>
      <vt:lpstr>Blue Apron’s value chain reveals analytics opportunities </vt:lpstr>
      <vt:lpstr>What are Blue Apron’s key issues?</vt:lpstr>
      <vt:lpstr>PowerPoint Presentation</vt:lpstr>
      <vt:lpstr>We formulated an evaluation process to narrow our options </vt:lpstr>
      <vt:lpstr>The decision matrix eliminated low-value options</vt:lpstr>
      <vt:lpstr>PowerPoint Presentation</vt:lpstr>
      <vt:lpstr>PowerPoint Presentation</vt:lpstr>
      <vt:lpstr>Opportunity 1: Customer Acquisition Dashboards</vt:lpstr>
      <vt:lpstr>Opportunity 1: Customer Acquisition Dashboards</vt:lpstr>
      <vt:lpstr>PowerPoint Presentation</vt:lpstr>
      <vt:lpstr>Opportunity 2: Cancellation Prediction</vt:lpstr>
      <vt:lpstr>PowerPoint Presentation</vt:lpstr>
      <vt:lpstr>Opportunity 3: Recommendation System</vt:lpstr>
      <vt:lpstr>Opportunity 3: Recommendation System</vt:lpstr>
      <vt:lpstr>PowerPoint Presentation</vt:lpstr>
      <vt:lpstr>We believe Opportunity 3: Recommendation System is the best opportunity. Why?</vt:lpstr>
      <vt:lpstr>PowerPoint Presentation</vt:lpstr>
      <vt:lpstr>Executive Summary</vt:lpstr>
      <vt:lpstr>Thank You</vt:lpstr>
      <vt:lpstr>PowerPoint Presentation</vt:lpstr>
      <vt:lpstr>Value Proposition: Why are customers choosing Blue Apron?</vt:lpstr>
      <vt:lpstr>PowerPoint Presentation</vt:lpstr>
      <vt:lpstr>Key Q1 Financial Results</vt:lpstr>
      <vt:lpstr>Financial Overview</vt:lpstr>
      <vt:lpstr>PowerPoint Presentation</vt:lpstr>
      <vt:lpstr>Support Activities</vt:lpstr>
      <vt:lpstr>Operations</vt:lpstr>
      <vt:lpstr>Marketing &amp; Sales</vt:lpstr>
      <vt:lpstr>Marketing &amp; Sales - Channels</vt:lpstr>
      <vt:lpstr>Services</vt:lpstr>
      <vt:lpstr>PowerPoint Presentation</vt:lpstr>
      <vt:lpstr>Opportunity 4: Using Analytics for customer retention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Apron Steering Committee #2</dc:title>
  <cp:lastModifiedBy>Hairun W</cp:lastModifiedBy>
  <cp:revision>14</cp:revision>
  <cp:lastPrinted>2020-09-18T16:21:14Z</cp:lastPrinted>
  <dcterms:modified xsi:type="dcterms:W3CDTF">2020-09-18T16:24:00Z</dcterms:modified>
</cp:coreProperties>
</file>